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307" r:id="rId4"/>
    <p:sldId id="308" r:id="rId5"/>
    <p:sldId id="309" r:id="rId6"/>
    <p:sldId id="311" r:id="rId7"/>
    <p:sldId id="314" r:id="rId8"/>
    <p:sldId id="315" r:id="rId9"/>
    <p:sldId id="258" r:id="rId10"/>
    <p:sldId id="262" r:id="rId11"/>
    <p:sldId id="279" r:id="rId12"/>
    <p:sldId id="263" r:id="rId13"/>
    <p:sldId id="333" r:id="rId14"/>
    <p:sldId id="335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4" r:id="rId24"/>
    <p:sldId id="332" r:id="rId25"/>
    <p:sldId id="271" r:id="rId26"/>
    <p:sldId id="320" r:id="rId27"/>
    <p:sldId id="321" r:id="rId28"/>
    <p:sldId id="273" r:id="rId29"/>
    <p:sldId id="305" r:id="rId30"/>
    <p:sldId id="275" r:id="rId31"/>
    <p:sldId id="276" r:id="rId32"/>
    <p:sldId id="278" r:id="rId33"/>
    <p:sldId id="337" r:id="rId34"/>
    <p:sldId id="282" r:id="rId35"/>
    <p:sldId id="285" r:id="rId36"/>
    <p:sldId id="286" r:id="rId37"/>
    <p:sldId id="288" r:id="rId38"/>
    <p:sldId id="289" r:id="rId39"/>
    <p:sldId id="290" r:id="rId40"/>
    <p:sldId id="317" r:id="rId41"/>
    <p:sldId id="318" r:id="rId42"/>
    <p:sldId id="316" r:id="rId43"/>
    <p:sldId id="291" r:id="rId44"/>
    <p:sldId id="297" r:id="rId45"/>
    <p:sldId id="322" r:id="rId46"/>
    <p:sldId id="323" r:id="rId47"/>
    <p:sldId id="306" r:id="rId48"/>
    <p:sldId id="284" r:id="rId49"/>
    <p:sldId id="301" r:id="rId50"/>
    <p:sldId id="272" r:id="rId51"/>
    <p:sldId id="336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3659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pos="2547" userDrawn="1">
          <p15:clr>
            <a:srgbClr val="A4A3A4"/>
          </p15:clr>
        </p15:guide>
        <p15:guide id="6" pos="4067" userDrawn="1">
          <p15:clr>
            <a:srgbClr val="A4A3A4"/>
          </p15:clr>
        </p15:guide>
        <p15:guide id="7" orient="horz" pos="3793" userDrawn="1">
          <p15:clr>
            <a:srgbClr val="A4A3A4"/>
          </p15:clr>
        </p15:guide>
        <p15:guide id="8" orient="horz" pos="1480" userDrawn="1">
          <p15:clr>
            <a:srgbClr val="A4A3A4"/>
          </p15:clr>
        </p15:guide>
        <p15:guide id="9" pos="3999" userDrawn="1">
          <p15:clr>
            <a:srgbClr val="A4A3A4"/>
          </p15:clr>
        </p15:guide>
        <p15:guide id="10" orient="horz" pos="3407" userDrawn="1">
          <p15:clr>
            <a:srgbClr val="A4A3A4"/>
          </p15:clr>
        </p15:guide>
        <p15:guide id="11" pos="551" userDrawn="1">
          <p15:clr>
            <a:srgbClr val="A4A3A4"/>
          </p15:clr>
        </p15:guide>
        <p15:guide id="12" pos="3817" userDrawn="1">
          <p15:clr>
            <a:srgbClr val="A4A3A4"/>
          </p15:clr>
        </p15:guide>
        <p15:guide id="13" orient="horz" pos="1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77BB"/>
    <a:srgbClr val="07508B"/>
    <a:srgbClr val="E75F5B"/>
    <a:srgbClr val="4472C4"/>
    <a:srgbClr val="71C0E5"/>
    <a:srgbClr val="D9D9D9"/>
    <a:srgbClr val="A6A6A6"/>
    <a:srgbClr val="F7CAC9"/>
    <a:srgbClr val="6D91D1"/>
    <a:srgbClr val="F3B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4" autoAdjust="0"/>
    <p:restoredTop sz="96433" autoAdjust="0"/>
  </p:normalViewPr>
  <p:slideViewPr>
    <p:cSldViewPr snapToGrid="0" showGuides="1">
      <p:cViewPr varScale="1">
        <p:scale>
          <a:sx n="115" d="100"/>
          <a:sy n="115" d="100"/>
        </p:scale>
        <p:origin x="258" y="90"/>
      </p:cViewPr>
      <p:guideLst>
        <p:guide orient="horz" pos="2568"/>
        <p:guide pos="302"/>
        <p:guide pos="3659"/>
        <p:guide orient="horz" pos="640"/>
        <p:guide pos="2547"/>
        <p:guide pos="4067"/>
        <p:guide orient="horz" pos="3793"/>
        <p:guide orient="horz" pos="1480"/>
        <p:guide pos="3999"/>
        <p:guide orient="horz" pos="3407"/>
        <p:guide pos="551"/>
        <p:guide pos="3817"/>
        <p:guide orient="horz" pos="1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30638287818714E-2"/>
          <c:y val="0"/>
          <c:w val="0.89688229486718152"/>
          <c:h val="0.8453234423007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7-412E-8E34-9124603F0B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E7-412E-8E34-9124603F0B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E75F5B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E7-412E-8E34-9124603F0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87182824"/>
        <c:axId val="187184784"/>
      </c:barChart>
      <c:catAx>
        <c:axId val="187182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7184784"/>
        <c:crosses val="autoZero"/>
        <c:auto val="1"/>
        <c:lblAlgn val="ctr"/>
        <c:lblOffset val="100"/>
        <c:noMultiLvlLbl val="0"/>
      </c:catAx>
      <c:valAx>
        <c:axId val="187184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718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5F5B"/>
            </a:solidFill>
          </c:spPr>
          <c:explosion val="2"/>
          <c:dPt>
            <c:idx val="0"/>
            <c:bubble3D val="0"/>
            <c:spPr>
              <a:solidFill>
                <a:srgbClr val="A7B5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90-4017-B48B-E6C32BC9B678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90-4017-B48B-E6C32BC9B678}"/>
              </c:ext>
            </c:extLst>
          </c:dPt>
          <c:dPt>
            <c:idx val="2"/>
            <c:bubble3D val="0"/>
            <c:spPr>
              <a:solidFill>
                <a:srgbClr val="E75F5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90-4017-B48B-E6C32BC9B678}"/>
              </c:ext>
            </c:extLst>
          </c:dPt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49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90-4017-B48B-E6C32BC9B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4"/>
        <c:holeSize val="54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30638287818714E-2"/>
          <c:y val="0"/>
          <c:w val="0.89688229486718152"/>
          <c:h val="0.8453234423007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7-412E-8E34-9124603F0B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E7-412E-8E34-9124603F0B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E75F5B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E7-412E-8E34-9124603F0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87187920"/>
        <c:axId val="187188312"/>
      </c:barChart>
      <c:catAx>
        <c:axId val="187187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7188312"/>
        <c:crosses val="autoZero"/>
        <c:auto val="1"/>
        <c:lblAlgn val="ctr"/>
        <c:lblOffset val="100"/>
        <c:noMultiLvlLbl val="0"/>
      </c:catAx>
      <c:valAx>
        <c:axId val="187188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718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9-45B6-85F5-83D390C344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75F5B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59-45B6-85F5-83D390C34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735648"/>
        <c:axId val="173421552"/>
      </c:barChart>
      <c:catAx>
        <c:axId val="174735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421552"/>
        <c:crosses val="autoZero"/>
        <c:auto val="1"/>
        <c:lblAlgn val="ctr"/>
        <c:lblOffset val="100"/>
        <c:noMultiLvlLbl val="0"/>
      </c:catAx>
      <c:valAx>
        <c:axId val="1734215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73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7508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28-445E-BFE0-0C30B17E9FD3}"/>
              </c:ext>
            </c:extLst>
          </c:dPt>
          <c:dPt>
            <c:idx val="1"/>
            <c:bubble3D val="0"/>
            <c:spPr>
              <a:solidFill>
                <a:srgbClr val="6D91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28-445E-BFE0-0C30B17E9FD3}"/>
              </c:ext>
            </c:extLst>
          </c:dPt>
          <c:dPt>
            <c:idx val="2"/>
            <c:bubble3D val="0"/>
            <c:explosion val="1"/>
            <c:spPr>
              <a:solidFill>
                <a:srgbClr val="E75F5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28-445E-BFE0-0C30B17E9FD3}"/>
              </c:ext>
            </c:extLst>
          </c:dPt>
          <c:dPt>
            <c:idx val="3"/>
            <c:bubble3D val="0"/>
            <c:spPr>
              <a:solidFill>
                <a:srgbClr val="F7CA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28-445E-BFE0-0C30B17E9FD3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28-445E-BFE0-0C30B17E9FD3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28-445E-BFE0-0C30B17E9FD3}"/>
              </c:ext>
            </c:extLst>
          </c:dPt>
          <c:cat>
            <c:strRef>
              <c:f>Лист1!$A$2:$A$7</c:f>
              <c:strCache>
                <c:ptCount val="6"/>
                <c:pt idx="0">
                  <c:v>спортивное</c:v>
                </c:pt>
                <c:pt idx="1">
                  <c:v>научно-техническое</c:v>
                </c:pt>
                <c:pt idx="2">
                  <c:v>художественное</c:v>
                </c:pt>
                <c:pt idx="3">
                  <c:v>эколого-биологическое</c:v>
                </c:pt>
                <c:pt idx="4">
                  <c:v>туристско-краеведческое</c:v>
                </c:pt>
                <c:pt idx="5">
                  <c:v>социально-педагогическое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</c:v>
                </c:pt>
                <c:pt idx="1">
                  <c:v>18</c:v>
                </c:pt>
                <c:pt idx="2">
                  <c:v>15</c:v>
                </c:pt>
                <c:pt idx="3">
                  <c:v>13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928-445E-BFE0-0C30B17E9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30303441656248E-2"/>
          <c:y val="4.2639384623029228E-2"/>
          <c:w val="0.92533939311668767"/>
          <c:h val="0.906193353829335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43B7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CB-42E6-A5B7-F15EB554E56E}"/>
              </c:ext>
            </c:extLst>
          </c:dPt>
          <c:dPt>
            <c:idx val="1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CB-42E6-A5B7-F15EB554E56E}"/>
              </c:ext>
            </c:extLst>
          </c:dPt>
          <c:dPt>
            <c:idx val="2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CB-42E6-A5B7-F15EB554E56E}"/>
              </c:ext>
            </c:extLst>
          </c:dPt>
          <c:dPt>
            <c:idx val="3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CB-42E6-A5B7-F15EB554E56E}"/>
              </c:ext>
            </c:extLst>
          </c:dPt>
          <c:dPt>
            <c:idx val="4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CB-42E6-A5B7-F15EB554E56E}"/>
              </c:ext>
            </c:extLst>
          </c:dPt>
          <c:dPt>
            <c:idx val="5"/>
            <c:invertIfNegative val="0"/>
            <c:bubble3D val="0"/>
            <c:spPr>
              <a:solidFill>
                <a:srgbClr val="E760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9CB-42E6-A5B7-F15EB554E56E}"/>
              </c:ext>
            </c:extLst>
          </c:dPt>
          <c:cat>
            <c:strRef>
              <c:f>Лист1!$A$2:$A$7</c:f>
              <c:strCache>
                <c:ptCount val="6"/>
                <c:pt idx="0">
                  <c:v>гуманит науки</c:v>
                </c:pt>
                <c:pt idx="1">
                  <c:v>сельское хозяйство и сельскохозяйственные науки</c:v>
                </c:pt>
                <c:pt idx="2">
                  <c:v>искусство и культура</c:v>
                </c:pt>
                <c:pt idx="3">
                  <c:v>здравоохранение и медицинские науки</c:v>
                </c:pt>
                <c:pt idx="4">
                  <c:v>наука об обществе</c:v>
                </c:pt>
                <c:pt idx="5">
                  <c:v>инженерное дело, технологии и технические науки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0.01</c:v>
                </c:pt>
                <c:pt idx="1">
                  <c:v>2.1000000000000001E-2</c:v>
                </c:pt>
                <c:pt idx="2">
                  <c:v>2.4E-2</c:v>
                </c:pt>
                <c:pt idx="3">
                  <c:v>0.16600000000000001</c:v>
                </c:pt>
                <c:pt idx="4">
                  <c:v>0.17799999999999999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D-4C6A-BA7C-DB1C6D208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9448512"/>
        <c:axId val="219444200"/>
      </c:barChart>
      <c:catAx>
        <c:axId val="219448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19444200"/>
        <c:crosses val="autoZero"/>
        <c:auto val="1"/>
        <c:lblAlgn val="r"/>
        <c:lblOffset val="100"/>
        <c:noMultiLvlLbl val="0"/>
      </c:catAx>
      <c:valAx>
        <c:axId val="2194442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crossAx val="21944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A-459E-A5E1-524675865C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75F5B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7A-459E-A5E1-524675865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928768"/>
        <c:axId val="175930336"/>
      </c:barChart>
      <c:catAx>
        <c:axId val="175928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5930336"/>
        <c:crosses val="autoZero"/>
        <c:auto val="1"/>
        <c:lblAlgn val="ctr"/>
        <c:lblOffset val="100"/>
        <c:noMultiLvlLbl val="0"/>
      </c:catAx>
      <c:valAx>
        <c:axId val="175930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592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1CCBC-40A6-4944-B15B-C17F7E84A4B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26C0FA-5478-4D2B-B82A-BEF731EB2209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sz="1200" b="1" dirty="0">
            <a:solidFill>
              <a:srgbClr val="07508B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99DCC042-9BAF-4580-B15F-075BCD8E366E}" type="parTrans" cxnId="{0BCD2E03-64FE-4742-866E-DBDF55B00FFE}">
      <dgm:prSet/>
      <dgm:spPr/>
      <dgm:t>
        <a:bodyPr/>
        <a:lstStyle/>
        <a:p>
          <a:endParaRPr lang="ru-RU"/>
        </a:p>
      </dgm:t>
    </dgm:pt>
    <dgm:pt modelId="{EBDA7BD6-A91E-44E3-AE39-5EBA21CE474C}" type="sibTrans" cxnId="{0BCD2E03-64FE-4742-866E-DBDF55B00FF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sz="900" b="1" dirty="0">
            <a:solidFill>
              <a:srgbClr val="07508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277C15-31EE-4D31-9714-4DC5806C5854}">
      <dgm:prSet phldrT="[Текст]"/>
      <dgm:spPr>
        <a:solidFill>
          <a:srgbClr val="E75F5B"/>
        </a:solidFill>
      </dgm:spPr>
      <dgm:t>
        <a:bodyPr/>
        <a:lstStyle/>
        <a:p>
          <a:endParaRPr lang="ru-RU" dirty="0">
            <a:solidFill>
              <a:srgbClr val="E75F5B"/>
            </a:solidFill>
          </a:endParaRPr>
        </a:p>
      </dgm:t>
    </dgm:pt>
    <dgm:pt modelId="{50E4139A-E79F-453A-99DE-FAC957A5C659}" type="parTrans" cxnId="{DACF1415-1B18-4CDD-BA6A-FCD78D79FE7F}">
      <dgm:prSet/>
      <dgm:spPr/>
      <dgm:t>
        <a:bodyPr/>
        <a:lstStyle/>
        <a:p>
          <a:endParaRPr lang="ru-RU"/>
        </a:p>
      </dgm:t>
    </dgm:pt>
    <dgm:pt modelId="{06E12B59-09F3-4624-B6BC-ACDF147A522C}" type="sibTrans" cxnId="{DACF1415-1B18-4CDD-BA6A-FCD78D79FE7F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dirty="0"/>
        </a:p>
      </dgm:t>
    </dgm:pt>
    <dgm:pt modelId="{79AF6867-2C33-427E-8CC2-58CA32B1D90D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dirty="0"/>
        </a:p>
      </dgm:t>
    </dgm:pt>
    <dgm:pt modelId="{52155458-8581-44FD-8AAF-AEBCF6E6AE7D}" type="parTrans" cxnId="{E45A7640-877D-4A27-ABAA-51925DAD2049}">
      <dgm:prSet/>
      <dgm:spPr/>
      <dgm:t>
        <a:bodyPr/>
        <a:lstStyle/>
        <a:p>
          <a:endParaRPr lang="ru-RU"/>
        </a:p>
      </dgm:t>
    </dgm:pt>
    <dgm:pt modelId="{ECE9F9BB-0ECE-476B-BC66-2D89B9BDCA4A}" type="sibTrans" cxnId="{E45A7640-877D-4A27-ABAA-51925DAD2049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ru-RU" dirty="0"/>
        </a:p>
      </dgm:t>
    </dgm:pt>
    <dgm:pt modelId="{50F2CAD4-3E66-4624-B155-092F4B07D44E}" type="pres">
      <dgm:prSet presAssocID="{BFF1CCBC-40A6-4944-B15B-C17F7E84A4B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541F11A-9226-49B3-90AF-8B1CA043424A}" type="pres">
      <dgm:prSet presAssocID="{8626C0FA-5478-4D2B-B82A-BEF731EB2209}" presName="composite" presStyleCnt="0"/>
      <dgm:spPr/>
    </dgm:pt>
    <dgm:pt modelId="{5A9E641C-A500-47A8-8891-7D0953835047}" type="pres">
      <dgm:prSet presAssocID="{8626C0FA-5478-4D2B-B82A-BEF731EB220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D55F3-B0FC-432C-990C-C301D4EEB3CF}" type="pres">
      <dgm:prSet presAssocID="{8626C0FA-5478-4D2B-B82A-BEF731EB220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70C6675-DB20-416F-BB57-F77EE47D720E}" type="pres">
      <dgm:prSet presAssocID="{8626C0FA-5478-4D2B-B82A-BEF731EB2209}" presName="BalanceSpacing" presStyleCnt="0"/>
      <dgm:spPr/>
    </dgm:pt>
    <dgm:pt modelId="{9E1FC003-78D2-4FCA-8C24-9AE07FFA1121}" type="pres">
      <dgm:prSet presAssocID="{8626C0FA-5478-4D2B-B82A-BEF731EB2209}" presName="BalanceSpacing1" presStyleCnt="0"/>
      <dgm:spPr/>
    </dgm:pt>
    <dgm:pt modelId="{5731F7D0-B1F2-476A-96A2-28D1F865F969}" type="pres">
      <dgm:prSet presAssocID="{EBDA7BD6-A91E-44E3-AE39-5EBA21CE474C}" presName="Accent1Text" presStyleLbl="node1" presStyleIdx="1" presStyleCnt="6"/>
      <dgm:spPr/>
      <dgm:t>
        <a:bodyPr/>
        <a:lstStyle/>
        <a:p>
          <a:endParaRPr lang="ru-RU"/>
        </a:p>
      </dgm:t>
    </dgm:pt>
    <dgm:pt modelId="{C3564C39-D9D1-4B63-815A-10043F7E57AD}" type="pres">
      <dgm:prSet presAssocID="{EBDA7BD6-A91E-44E3-AE39-5EBA21CE474C}" presName="spaceBetweenRectangles" presStyleCnt="0"/>
      <dgm:spPr/>
    </dgm:pt>
    <dgm:pt modelId="{78C184AC-3CB0-46A2-AA71-BFC3F50E5528}" type="pres">
      <dgm:prSet presAssocID="{60277C15-31EE-4D31-9714-4DC5806C5854}" presName="composite" presStyleCnt="0"/>
      <dgm:spPr/>
    </dgm:pt>
    <dgm:pt modelId="{5C7C4F63-C7A6-436D-B4E7-7D2D8471C6D1}" type="pres">
      <dgm:prSet presAssocID="{60277C15-31EE-4D31-9714-4DC5806C585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A0AD1-2445-4A23-AAE7-17A1A0C58E2D}" type="pres">
      <dgm:prSet presAssocID="{60277C15-31EE-4D31-9714-4DC5806C585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CB5DC0B-76CC-4C82-AC0D-9C8D28D0120C}" type="pres">
      <dgm:prSet presAssocID="{60277C15-31EE-4D31-9714-4DC5806C5854}" presName="BalanceSpacing" presStyleCnt="0"/>
      <dgm:spPr/>
    </dgm:pt>
    <dgm:pt modelId="{B59BBCD5-5B81-441E-BD5B-5A00CF3CF473}" type="pres">
      <dgm:prSet presAssocID="{60277C15-31EE-4D31-9714-4DC5806C5854}" presName="BalanceSpacing1" presStyleCnt="0"/>
      <dgm:spPr/>
    </dgm:pt>
    <dgm:pt modelId="{02E9CA2B-39B5-4798-939B-EF98DBEBB7B9}" type="pres">
      <dgm:prSet presAssocID="{06E12B59-09F3-4624-B6BC-ACDF147A522C}" presName="Accent1Text" presStyleLbl="node1" presStyleIdx="3" presStyleCnt="6"/>
      <dgm:spPr/>
      <dgm:t>
        <a:bodyPr/>
        <a:lstStyle/>
        <a:p>
          <a:endParaRPr lang="ru-RU"/>
        </a:p>
      </dgm:t>
    </dgm:pt>
    <dgm:pt modelId="{17307A2F-25C3-4D33-B71E-1BA45EC7E122}" type="pres">
      <dgm:prSet presAssocID="{06E12B59-09F3-4624-B6BC-ACDF147A522C}" presName="spaceBetweenRectangles" presStyleCnt="0"/>
      <dgm:spPr/>
    </dgm:pt>
    <dgm:pt modelId="{0C240A5A-0948-4A4A-B7A6-19F3C6BAEDE5}" type="pres">
      <dgm:prSet presAssocID="{79AF6867-2C33-427E-8CC2-58CA32B1D90D}" presName="composite" presStyleCnt="0"/>
      <dgm:spPr/>
    </dgm:pt>
    <dgm:pt modelId="{F88F8084-E979-4642-8611-0BD8FCC12CA8}" type="pres">
      <dgm:prSet presAssocID="{79AF6867-2C33-427E-8CC2-58CA32B1D90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DD7BE-C008-4122-88C9-45C4614BF49B}" type="pres">
      <dgm:prSet presAssocID="{79AF6867-2C33-427E-8CC2-58CA32B1D90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9B10730-52A4-41B4-81AE-0805C35C3C4D}" type="pres">
      <dgm:prSet presAssocID="{79AF6867-2C33-427E-8CC2-58CA32B1D90D}" presName="BalanceSpacing" presStyleCnt="0"/>
      <dgm:spPr/>
    </dgm:pt>
    <dgm:pt modelId="{8BE2E6CE-4ED5-47C1-9255-9590A0D9CB22}" type="pres">
      <dgm:prSet presAssocID="{79AF6867-2C33-427E-8CC2-58CA32B1D90D}" presName="BalanceSpacing1" presStyleCnt="0"/>
      <dgm:spPr/>
    </dgm:pt>
    <dgm:pt modelId="{F505D5CE-77B4-43E6-8943-A833888C2B56}" type="pres">
      <dgm:prSet presAssocID="{ECE9F9BB-0ECE-476B-BC66-2D89B9BDCA4A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DACF1415-1B18-4CDD-BA6A-FCD78D79FE7F}" srcId="{BFF1CCBC-40A6-4944-B15B-C17F7E84A4BA}" destId="{60277C15-31EE-4D31-9714-4DC5806C5854}" srcOrd="1" destOrd="0" parTransId="{50E4139A-E79F-453A-99DE-FAC957A5C659}" sibTransId="{06E12B59-09F3-4624-B6BC-ACDF147A522C}"/>
    <dgm:cxn modelId="{385BF342-83C2-44A8-9E82-D5371ED3D7A6}" type="presOf" srcId="{ECE9F9BB-0ECE-476B-BC66-2D89B9BDCA4A}" destId="{F505D5CE-77B4-43E6-8943-A833888C2B56}" srcOrd="0" destOrd="0" presId="urn:microsoft.com/office/officeart/2008/layout/AlternatingHexagons"/>
    <dgm:cxn modelId="{7F8732A1-847D-4C80-99EB-A3A279BE2E1D}" type="presOf" srcId="{06E12B59-09F3-4624-B6BC-ACDF147A522C}" destId="{02E9CA2B-39B5-4798-939B-EF98DBEBB7B9}" srcOrd="0" destOrd="0" presId="urn:microsoft.com/office/officeart/2008/layout/AlternatingHexagons"/>
    <dgm:cxn modelId="{25335D4F-8ACD-4B59-BB70-68B83693EDAD}" type="presOf" srcId="{EBDA7BD6-A91E-44E3-AE39-5EBA21CE474C}" destId="{5731F7D0-B1F2-476A-96A2-28D1F865F969}" srcOrd="0" destOrd="0" presId="urn:microsoft.com/office/officeart/2008/layout/AlternatingHexagons"/>
    <dgm:cxn modelId="{39FC34DA-1A94-4753-8986-FD1BCC7F3553}" type="presOf" srcId="{8626C0FA-5478-4D2B-B82A-BEF731EB2209}" destId="{5A9E641C-A500-47A8-8891-7D0953835047}" srcOrd="0" destOrd="0" presId="urn:microsoft.com/office/officeart/2008/layout/AlternatingHexagons"/>
    <dgm:cxn modelId="{F5EDC50C-5416-4422-8A84-1D2F31661EDB}" type="presOf" srcId="{79AF6867-2C33-427E-8CC2-58CA32B1D90D}" destId="{F88F8084-E979-4642-8611-0BD8FCC12CA8}" srcOrd="0" destOrd="0" presId="urn:microsoft.com/office/officeart/2008/layout/AlternatingHexagons"/>
    <dgm:cxn modelId="{CF85FEEF-4A29-490A-A03F-796A3D0885A2}" type="presOf" srcId="{60277C15-31EE-4D31-9714-4DC5806C5854}" destId="{5C7C4F63-C7A6-436D-B4E7-7D2D8471C6D1}" srcOrd="0" destOrd="0" presId="urn:microsoft.com/office/officeart/2008/layout/AlternatingHexagons"/>
    <dgm:cxn modelId="{6CCA8AED-E410-4E7C-B63A-3CFEE59B82DF}" type="presOf" srcId="{BFF1CCBC-40A6-4944-B15B-C17F7E84A4BA}" destId="{50F2CAD4-3E66-4624-B155-092F4B07D44E}" srcOrd="0" destOrd="0" presId="urn:microsoft.com/office/officeart/2008/layout/AlternatingHexagons"/>
    <dgm:cxn modelId="{0BCD2E03-64FE-4742-866E-DBDF55B00FFE}" srcId="{BFF1CCBC-40A6-4944-B15B-C17F7E84A4BA}" destId="{8626C0FA-5478-4D2B-B82A-BEF731EB2209}" srcOrd="0" destOrd="0" parTransId="{99DCC042-9BAF-4580-B15F-075BCD8E366E}" sibTransId="{EBDA7BD6-A91E-44E3-AE39-5EBA21CE474C}"/>
    <dgm:cxn modelId="{E45A7640-877D-4A27-ABAA-51925DAD2049}" srcId="{BFF1CCBC-40A6-4944-B15B-C17F7E84A4BA}" destId="{79AF6867-2C33-427E-8CC2-58CA32B1D90D}" srcOrd="2" destOrd="0" parTransId="{52155458-8581-44FD-8AAF-AEBCF6E6AE7D}" sibTransId="{ECE9F9BB-0ECE-476B-BC66-2D89B9BDCA4A}"/>
    <dgm:cxn modelId="{1F3EB4FB-43BC-49BD-9EEB-5F3217DEFB5B}" type="presParOf" srcId="{50F2CAD4-3E66-4624-B155-092F4B07D44E}" destId="{8541F11A-9226-49B3-90AF-8B1CA043424A}" srcOrd="0" destOrd="0" presId="urn:microsoft.com/office/officeart/2008/layout/AlternatingHexagons"/>
    <dgm:cxn modelId="{E300C398-58B8-4D92-86BD-36E4C5622286}" type="presParOf" srcId="{8541F11A-9226-49B3-90AF-8B1CA043424A}" destId="{5A9E641C-A500-47A8-8891-7D0953835047}" srcOrd="0" destOrd="0" presId="urn:microsoft.com/office/officeart/2008/layout/AlternatingHexagons"/>
    <dgm:cxn modelId="{D60A64D7-5C5D-43F1-87AC-9624EA18B1E8}" type="presParOf" srcId="{8541F11A-9226-49B3-90AF-8B1CA043424A}" destId="{258D55F3-B0FC-432C-990C-C301D4EEB3CF}" srcOrd="1" destOrd="0" presId="urn:microsoft.com/office/officeart/2008/layout/AlternatingHexagons"/>
    <dgm:cxn modelId="{4BAE3118-B695-4A2C-B49F-2E531CA071A7}" type="presParOf" srcId="{8541F11A-9226-49B3-90AF-8B1CA043424A}" destId="{A70C6675-DB20-416F-BB57-F77EE47D720E}" srcOrd="2" destOrd="0" presId="urn:microsoft.com/office/officeart/2008/layout/AlternatingHexagons"/>
    <dgm:cxn modelId="{28919A9C-59CD-4D7C-BFDA-8E16E79F7CC1}" type="presParOf" srcId="{8541F11A-9226-49B3-90AF-8B1CA043424A}" destId="{9E1FC003-78D2-4FCA-8C24-9AE07FFA1121}" srcOrd="3" destOrd="0" presId="urn:microsoft.com/office/officeart/2008/layout/AlternatingHexagons"/>
    <dgm:cxn modelId="{3579D495-9024-4D20-A438-FF3AB200D403}" type="presParOf" srcId="{8541F11A-9226-49B3-90AF-8B1CA043424A}" destId="{5731F7D0-B1F2-476A-96A2-28D1F865F969}" srcOrd="4" destOrd="0" presId="urn:microsoft.com/office/officeart/2008/layout/AlternatingHexagons"/>
    <dgm:cxn modelId="{B067CDB7-2F81-426D-953E-E79C893465CB}" type="presParOf" srcId="{50F2CAD4-3E66-4624-B155-092F4B07D44E}" destId="{C3564C39-D9D1-4B63-815A-10043F7E57AD}" srcOrd="1" destOrd="0" presId="urn:microsoft.com/office/officeart/2008/layout/AlternatingHexagons"/>
    <dgm:cxn modelId="{E7DACC6F-373A-434E-B95F-D775DBC4EC45}" type="presParOf" srcId="{50F2CAD4-3E66-4624-B155-092F4B07D44E}" destId="{78C184AC-3CB0-46A2-AA71-BFC3F50E5528}" srcOrd="2" destOrd="0" presId="urn:microsoft.com/office/officeart/2008/layout/AlternatingHexagons"/>
    <dgm:cxn modelId="{1D159FFD-F226-4170-9C9D-ECE2199F22D8}" type="presParOf" srcId="{78C184AC-3CB0-46A2-AA71-BFC3F50E5528}" destId="{5C7C4F63-C7A6-436D-B4E7-7D2D8471C6D1}" srcOrd="0" destOrd="0" presId="urn:microsoft.com/office/officeart/2008/layout/AlternatingHexagons"/>
    <dgm:cxn modelId="{514801BF-5F83-4AA6-889F-32F187A84D2D}" type="presParOf" srcId="{78C184AC-3CB0-46A2-AA71-BFC3F50E5528}" destId="{C9BA0AD1-2445-4A23-AAE7-17A1A0C58E2D}" srcOrd="1" destOrd="0" presId="urn:microsoft.com/office/officeart/2008/layout/AlternatingHexagons"/>
    <dgm:cxn modelId="{7A332705-32D6-4A28-97EE-2B698776E063}" type="presParOf" srcId="{78C184AC-3CB0-46A2-AA71-BFC3F50E5528}" destId="{4CB5DC0B-76CC-4C82-AC0D-9C8D28D0120C}" srcOrd="2" destOrd="0" presId="urn:microsoft.com/office/officeart/2008/layout/AlternatingHexagons"/>
    <dgm:cxn modelId="{C57469AA-6DAA-43B6-B091-1842B54D9C49}" type="presParOf" srcId="{78C184AC-3CB0-46A2-AA71-BFC3F50E5528}" destId="{B59BBCD5-5B81-441E-BD5B-5A00CF3CF473}" srcOrd="3" destOrd="0" presId="urn:microsoft.com/office/officeart/2008/layout/AlternatingHexagons"/>
    <dgm:cxn modelId="{53204819-AB8A-43A7-AD89-86B7DE4FD152}" type="presParOf" srcId="{78C184AC-3CB0-46A2-AA71-BFC3F50E5528}" destId="{02E9CA2B-39B5-4798-939B-EF98DBEBB7B9}" srcOrd="4" destOrd="0" presId="urn:microsoft.com/office/officeart/2008/layout/AlternatingHexagons"/>
    <dgm:cxn modelId="{3FADB63D-2CBC-4FCE-9726-AF43C7187CD6}" type="presParOf" srcId="{50F2CAD4-3E66-4624-B155-092F4B07D44E}" destId="{17307A2F-25C3-4D33-B71E-1BA45EC7E122}" srcOrd="3" destOrd="0" presId="urn:microsoft.com/office/officeart/2008/layout/AlternatingHexagons"/>
    <dgm:cxn modelId="{93C34DA7-5E8A-499D-9171-4B0D1EE6CDA5}" type="presParOf" srcId="{50F2CAD4-3E66-4624-B155-092F4B07D44E}" destId="{0C240A5A-0948-4A4A-B7A6-19F3C6BAEDE5}" srcOrd="4" destOrd="0" presId="urn:microsoft.com/office/officeart/2008/layout/AlternatingHexagons"/>
    <dgm:cxn modelId="{01D9068E-1872-4873-8694-5D1DB2C28094}" type="presParOf" srcId="{0C240A5A-0948-4A4A-B7A6-19F3C6BAEDE5}" destId="{F88F8084-E979-4642-8611-0BD8FCC12CA8}" srcOrd="0" destOrd="0" presId="urn:microsoft.com/office/officeart/2008/layout/AlternatingHexagons"/>
    <dgm:cxn modelId="{85E0C3FF-4899-44D0-8274-8AFA96F8F0BF}" type="presParOf" srcId="{0C240A5A-0948-4A4A-B7A6-19F3C6BAEDE5}" destId="{273DD7BE-C008-4122-88C9-45C4614BF49B}" srcOrd="1" destOrd="0" presId="urn:microsoft.com/office/officeart/2008/layout/AlternatingHexagons"/>
    <dgm:cxn modelId="{3B4E4034-CF7D-4D6C-9134-220C6E50C522}" type="presParOf" srcId="{0C240A5A-0948-4A4A-B7A6-19F3C6BAEDE5}" destId="{E9B10730-52A4-41B4-81AE-0805C35C3C4D}" srcOrd="2" destOrd="0" presId="urn:microsoft.com/office/officeart/2008/layout/AlternatingHexagons"/>
    <dgm:cxn modelId="{CCE3A6EC-7A98-4CB9-8A00-2FC594BA23EF}" type="presParOf" srcId="{0C240A5A-0948-4A4A-B7A6-19F3C6BAEDE5}" destId="{8BE2E6CE-4ED5-47C1-9255-9590A0D9CB22}" srcOrd="3" destOrd="0" presId="urn:microsoft.com/office/officeart/2008/layout/AlternatingHexagons"/>
    <dgm:cxn modelId="{009155AC-79AE-45B5-8963-906362BDD74C}" type="presParOf" srcId="{0C240A5A-0948-4A4A-B7A6-19F3C6BAEDE5}" destId="{F505D5CE-77B4-43E6-8943-A833888C2B5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E641C-A500-47A8-8891-7D0953835047}">
      <dsp:nvSpPr>
        <dsp:cNvPr id="0" name=""/>
        <dsp:cNvSpPr/>
      </dsp:nvSpPr>
      <dsp:spPr>
        <a:xfrm rot="5400000">
          <a:off x="3106488" y="123749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07508B"/>
            </a:solidFill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 rot="-5400000">
        <a:off x="3486278" y="295742"/>
        <a:ext cx="1133925" cy="1303363"/>
      </dsp:txXfrm>
    </dsp:sp>
    <dsp:sp modelId="{258D55F3-B0FC-432C-990C-C301D4EEB3CF}">
      <dsp:nvSpPr>
        <dsp:cNvPr id="0" name=""/>
        <dsp:cNvSpPr/>
      </dsp:nvSpPr>
      <dsp:spPr>
        <a:xfrm>
          <a:off x="4926904" y="379373"/>
          <a:ext cx="2113151" cy="113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1F7D0-B1F2-476A-96A2-28D1F865F969}">
      <dsp:nvSpPr>
        <dsp:cNvPr id="0" name=""/>
        <dsp:cNvSpPr/>
      </dsp:nvSpPr>
      <dsp:spPr>
        <a:xfrm rot="5400000">
          <a:off x="1327351" y="123749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>
            <a:solidFill>
              <a:srgbClr val="07508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07141" y="295742"/>
        <a:ext cx="1133925" cy="1303363"/>
      </dsp:txXfrm>
    </dsp:sp>
    <dsp:sp modelId="{5C7C4F63-C7A6-436D-B4E7-7D2D8471C6D1}">
      <dsp:nvSpPr>
        <dsp:cNvPr id="0" name=""/>
        <dsp:cNvSpPr/>
      </dsp:nvSpPr>
      <dsp:spPr>
        <a:xfrm rot="5400000">
          <a:off x="2213511" y="1730957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rgbClr val="E75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 dirty="0">
            <a:solidFill>
              <a:srgbClr val="E75F5B"/>
            </a:solidFill>
          </a:endParaRPr>
        </a:p>
      </dsp:txBody>
      <dsp:txXfrm rot="-5400000">
        <a:off x="2593301" y="1902950"/>
        <a:ext cx="1133925" cy="1303363"/>
      </dsp:txXfrm>
    </dsp:sp>
    <dsp:sp modelId="{C9BA0AD1-2445-4A23-AAE7-17A1A0C58E2D}">
      <dsp:nvSpPr>
        <dsp:cNvPr id="0" name=""/>
        <dsp:cNvSpPr/>
      </dsp:nvSpPr>
      <dsp:spPr>
        <a:xfrm>
          <a:off x="223437" y="1986580"/>
          <a:ext cx="2044985" cy="113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9CA2B-39B5-4798-939B-EF98DBEBB7B9}">
      <dsp:nvSpPr>
        <dsp:cNvPr id="0" name=""/>
        <dsp:cNvSpPr/>
      </dsp:nvSpPr>
      <dsp:spPr>
        <a:xfrm rot="5400000">
          <a:off x="3992649" y="1730957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4372439" y="1902950"/>
        <a:ext cx="1133925" cy="1303363"/>
      </dsp:txXfrm>
    </dsp:sp>
    <dsp:sp modelId="{F88F8084-E979-4642-8611-0BD8FCC12CA8}">
      <dsp:nvSpPr>
        <dsp:cNvPr id="0" name=""/>
        <dsp:cNvSpPr/>
      </dsp:nvSpPr>
      <dsp:spPr>
        <a:xfrm rot="5400000">
          <a:off x="3106488" y="3338164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 dirty="0"/>
        </a:p>
      </dsp:txBody>
      <dsp:txXfrm rot="-5400000">
        <a:off x="3486278" y="3510157"/>
        <a:ext cx="1133925" cy="1303363"/>
      </dsp:txXfrm>
    </dsp:sp>
    <dsp:sp modelId="{273DD7BE-C008-4122-88C9-45C4614BF49B}">
      <dsp:nvSpPr>
        <dsp:cNvPr id="0" name=""/>
        <dsp:cNvSpPr/>
      </dsp:nvSpPr>
      <dsp:spPr>
        <a:xfrm>
          <a:off x="4926904" y="3593787"/>
          <a:ext cx="2113151" cy="113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5D5CE-77B4-43E6-8943-A833888C2B56}">
      <dsp:nvSpPr>
        <dsp:cNvPr id="0" name=""/>
        <dsp:cNvSpPr/>
      </dsp:nvSpPr>
      <dsp:spPr>
        <a:xfrm rot="5400000">
          <a:off x="1327351" y="3338164"/>
          <a:ext cx="1893505" cy="1647349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707141" y="3510157"/>
        <a:ext cx="1133925" cy="1303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4EF05-6D0F-4DDB-BC88-731A3CDAA99E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1C5DF-7A14-4C5D-8EED-C7E0DB45A5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1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1C5DF-7A14-4C5D-8EED-C7E0DB45A56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5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83DE9-89FC-41A5-BD7B-124488DA2D6E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2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16F5-F606-4B06-AF78-F760C17B84AB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6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7E542-12AF-40A0-90C8-0E1137FEB40C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1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21F7-5F35-4CA3-9D69-24AFD6225CBE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CDCF-5B24-4DA2-9CA3-033729474D37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4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4C93-CBE6-4ECD-B797-EE54ACFB512A}" type="datetime1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3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36B7-E35E-4E9B-8FE4-1D5EBEF9E32C}" type="datetime1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0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0641-4343-4E88-99CE-F466C0D4AB0A}" type="datetime1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9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386D-203B-436D-9781-516919114596}" type="datetime1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7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E860-BCA1-4ACD-B0CB-4E238E17B4B4}" type="datetime1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4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5A3BF-D1A0-4F8A-894E-1324499F8997}" type="datetime1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0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44555-6071-4EA2-8D6F-177E5348FCB7}" type="datetime1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5D14B-17E1-4FDD-A833-7C3C2CF81D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4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4.png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0.png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5253"/>
            <a:ext cx="12192000" cy="6863253"/>
            <a:chOff x="0" y="-5253"/>
            <a:chExt cx="12192000" cy="686325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" t="20106" b="912"/>
            <a:stretch/>
          </p:blipFill>
          <p:spPr>
            <a:xfrm>
              <a:off x="1" y="-5253"/>
              <a:ext cx="12191999" cy="6863253"/>
            </a:xfrm>
            <a:prstGeom prst="rect">
              <a:avLst/>
            </a:prstGeom>
          </p:spPr>
        </p:pic>
        <p:sp>
          <p:nvSpPr>
            <p:cNvPr id="6" name="Прямоугольный треугольник 5"/>
            <p:cNvSpPr/>
            <p:nvPr/>
          </p:nvSpPr>
          <p:spPr>
            <a:xfrm>
              <a:off x="0" y="3755572"/>
              <a:ext cx="2896521" cy="3102428"/>
            </a:xfrm>
            <a:prstGeom prst="rtTriangle">
              <a:avLst/>
            </a:prstGeom>
            <a:solidFill>
              <a:srgbClr val="2D4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D4257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7" y="0"/>
            <a:ext cx="2905778" cy="2055084"/>
          </a:xfrm>
          <a:prstGeom prst="rect">
            <a:avLst/>
          </a:prstGeom>
        </p:spPr>
      </p:pic>
      <p:sp>
        <p:nvSpPr>
          <p:cNvPr id="5" name="Прямоугольник с одним усеченным и одним скругленным углом 4"/>
          <p:cNvSpPr/>
          <p:nvPr/>
        </p:nvSpPr>
        <p:spPr>
          <a:xfrm flipH="1">
            <a:off x="-1" y="4025591"/>
            <a:ext cx="2207942" cy="2832410"/>
          </a:xfrm>
          <a:custGeom>
            <a:avLst/>
            <a:gdLst>
              <a:gd name="connsiteX0" fmla="*/ 370122 w 2220686"/>
              <a:gd name="connsiteY0" fmla="*/ 0 h 2552510"/>
              <a:gd name="connsiteX1" fmla="*/ 1850564 w 2220686"/>
              <a:gd name="connsiteY1" fmla="*/ 0 h 2552510"/>
              <a:gd name="connsiteX2" fmla="*/ 2220686 w 2220686"/>
              <a:gd name="connsiteY2" fmla="*/ 370122 h 2552510"/>
              <a:gd name="connsiteX3" fmla="*/ 2220686 w 2220686"/>
              <a:gd name="connsiteY3" fmla="*/ 2552510 h 2552510"/>
              <a:gd name="connsiteX4" fmla="*/ 0 w 2220686"/>
              <a:gd name="connsiteY4" fmla="*/ 2552510 h 2552510"/>
              <a:gd name="connsiteX5" fmla="*/ 0 w 2220686"/>
              <a:gd name="connsiteY5" fmla="*/ 370122 h 2552510"/>
              <a:gd name="connsiteX6" fmla="*/ 370122 w 2220686"/>
              <a:gd name="connsiteY6" fmla="*/ 0 h 2552510"/>
              <a:gd name="connsiteX0" fmla="*/ 370122 w 2231564"/>
              <a:gd name="connsiteY0" fmla="*/ 32657 h 2585167"/>
              <a:gd name="connsiteX1" fmla="*/ 2231564 w 2231564"/>
              <a:gd name="connsiteY1" fmla="*/ 0 h 2585167"/>
              <a:gd name="connsiteX2" fmla="*/ 2220686 w 2231564"/>
              <a:gd name="connsiteY2" fmla="*/ 402779 h 2585167"/>
              <a:gd name="connsiteX3" fmla="*/ 2220686 w 2231564"/>
              <a:gd name="connsiteY3" fmla="*/ 2585167 h 2585167"/>
              <a:gd name="connsiteX4" fmla="*/ 0 w 2231564"/>
              <a:gd name="connsiteY4" fmla="*/ 2585167 h 2585167"/>
              <a:gd name="connsiteX5" fmla="*/ 0 w 2231564"/>
              <a:gd name="connsiteY5" fmla="*/ 402779 h 2585167"/>
              <a:gd name="connsiteX6" fmla="*/ 370122 w 2231564"/>
              <a:gd name="connsiteY6" fmla="*/ 32657 h 2585167"/>
              <a:gd name="connsiteX0" fmla="*/ 370122 w 2220686"/>
              <a:gd name="connsiteY0" fmla="*/ 0 h 2552510"/>
              <a:gd name="connsiteX1" fmla="*/ 2198907 w 2220686"/>
              <a:gd name="connsiteY1" fmla="*/ 0 h 2552510"/>
              <a:gd name="connsiteX2" fmla="*/ 2220686 w 2220686"/>
              <a:gd name="connsiteY2" fmla="*/ 370122 h 2552510"/>
              <a:gd name="connsiteX3" fmla="*/ 2220686 w 2220686"/>
              <a:gd name="connsiteY3" fmla="*/ 2552510 h 2552510"/>
              <a:gd name="connsiteX4" fmla="*/ 0 w 2220686"/>
              <a:gd name="connsiteY4" fmla="*/ 2552510 h 2552510"/>
              <a:gd name="connsiteX5" fmla="*/ 0 w 2220686"/>
              <a:gd name="connsiteY5" fmla="*/ 370122 h 2552510"/>
              <a:gd name="connsiteX6" fmla="*/ 370122 w 2220686"/>
              <a:gd name="connsiteY6" fmla="*/ 0 h 2552510"/>
              <a:gd name="connsiteX0" fmla="*/ 370122 w 2220686"/>
              <a:gd name="connsiteY0" fmla="*/ 10886 h 2563396"/>
              <a:gd name="connsiteX1" fmla="*/ 2220678 w 2220686"/>
              <a:gd name="connsiteY1" fmla="*/ 0 h 2563396"/>
              <a:gd name="connsiteX2" fmla="*/ 2220686 w 2220686"/>
              <a:gd name="connsiteY2" fmla="*/ 381008 h 2563396"/>
              <a:gd name="connsiteX3" fmla="*/ 2220686 w 2220686"/>
              <a:gd name="connsiteY3" fmla="*/ 2563396 h 2563396"/>
              <a:gd name="connsiteX4" fmla="*/ 0 w 2220686"/>
              <a:gd name="connsiteY4" fmla="*/ 2563396 h 2563396"/>
              <a:gd name="connsiteX5" fmla="*/ 0 w 2220686"/>
              <a:gd name="connsiteY5" fmla="*/ 381008 h 2563396"/>
              <a:gd name="connsiteX6" fmla="*/ 370122 w 2220686"/>
              <a:gd name="connsiteY6" fmla="*/ 10886 h 256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0686" h="2563396">
                <a:moveTo>
                  <a:pt x="370122" y="10886"/>
                </a:moveTo>
                <a:lnTo>
                  <a:pt x="2220678" y="0"/>
                </a:lnTo>
                <a:cubicBezTo>
                  <a:pt x="2220681" y="127003"/>
                  <a:pt x="2220683" y="254005"/>
                  <a:pt x="2220686" y="381008"/>
                </a:cubicBezTo>
                <a:lnTo>
                  <a:pt x="2220686" y="2563396"/>
                </a:lnTo>
                <a:lnTo>
                  <a:pt x="0" y="2563396"/>
                </a:lnTo>
                <a:lnTo>
                  <a:pt x="0" y="381008"/>
                </a:lnTo>
                <a:cubicBezTo>
                  <a:pt x="0" y="176595"/>
                  <a:pt x="165709" y="10886"/>
                  <a:pt x="370122" y="10886"/>
                </a:cubicBezTo>
                <a:close/>
              </a:path>
            </a:pathLst>
          </a:custGeom>
          <a:solidFill>
            <a:srgbClr val="223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1264" y="2095708"/>
            <a:ext cx="9436993" cy="3211077"/>
          </a:xfrm>
          <a:prstGeom prst="rect">
            <a:avLst/>
          </a:prstGeom>
          <a:solidFill>
            <a:srgbClr val="2D425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95402" y="2258578"/>
            <a:ext cx="9252856" cy="233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«ОБ ИТОГАХ ДЕЯТЕЛЬНОСТИ МИНИСТЕРСТВА ОБРАЗОВАНИЯ И НАУКИ РЕСПУБЛИКИ ДАГЕСТАН ЗА 2021 год                   И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2022 год»</a:t>
            </a:r>
            <a:endParaRPr lang="ru-RU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-1" y="4995746"/>
            <a:ext cx="2118733" cy="1862254"/>
          </a:xfrm>
          <a:prstGeom prst="rt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" y="4089378"/>
            <a:ext cx="1626241" cy="303864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3005" y="4667128"/>
            <a:ext cx="395525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Врио министра образования и науки РД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Я. Бучаев </a:t>
            </a:r>
            <a:endParaRPr lang="ru-RU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3F9DA287-B3BC-49EA-875B-7A7DF0BF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3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542975" y="2206151"/>
            <a:ext cx="1445852" cy="41910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216243" y="217757"/>
            <a:ext cx="5176226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ПРИОРИТЕТНЫЕ ЗАДАЧИ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5513" y="3454057"/>
            <a:ext cx="46631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РЕАЛИЗУЮТСЯ МЕРОПРИЯТИЯ                    ПО СТРОИТЕЛЬСТВУ В 2022-2025 гг.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федеральных и республиканских программ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159 объектов образования: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103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школ на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40 093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уч. мест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детских садов на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8 088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3694" y="4511843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свободных помещений                    учреждений СПО в г. Махачкала, г. Хасавюрт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подвоз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детей в менее загруженные общеобразовательные организации и т.д.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5" y="1550469"/>
            <a:ext cx="764603" cy="7646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7201" y="1604475"/>
            <a:ext cx="43027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b="1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</a:t>
            </a:r>
            <a:r>
              <a:rPr lang="ru-RU" sz="2400" b="1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24,8</a:t>
            </a:r>
            <a:r>
              <a:rPr lang="ru-RU" sz="1600" b="1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ТЫС. ДЕТЕЙ СОСТОЯТ В ОЧЕРЕДИ ДЛЯ ЗАЧИСЛЕНИЯ В ДОО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42222" y="1867597"/>
            <a:ext cx="1608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2020/2021 гг. </a:t>
            </a:r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6563738" y="2143335"/>
            <a:ext cx="148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школ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96618" y="1548037"/>
            <a:ext cx="4164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3-Х СМЕННЫЙ РЕЖИМ ОБУЧЕНИЯ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558317" y="2206151"/>
            <a:ext cx="1445852" cy="41910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8540759" y="1867597"/>
            <a:ext cx="1608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2021/2022 гг. 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579080" y="2143335"/>
            <a:ext cx="148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школ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2" name="Стрелка вправо 71"/>
          <p:cNvSpPr/>
          <p:nvPr/>
        </p:nvSpPr>
        <p:spPr>
          <a:xfrm rot="16200000">
            <a:off x="10045152" y="1849784"/>
            <a:ext cx="760639" cy="739382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19" y="1615485"/>
            <a:ext cx="770099" cy="54221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92" y="3578128"/>
            <a:ext cx="662713" cy="64658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24105" y="3454057"/>
            <a:ext cx="456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УТВЕРЖДЕН ПЛАН ПО ЛИКВИДАЦИИ 3-Й СМЕНЫ ОБУЧЕНИЯ В ОБЩЕОБРАЗОВАТЕЛЬНЫХ ОРГАНИЗАЦИЯХ ДО 2024 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7" y="3533434"/>
            <a:ext cx="754639" cy="731538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F67211E-ADB2-4933-BE2E-DA36DABD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0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385733" y="266797"/>
            <a:ext cx="736993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ЛИКВИДАЦИЯ ТРЕТЬЕЙ СМЕНЫ ОБУЧЕНИЯ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6" y="1955452"/>
            <a:ext cx="813122" cy="8131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8250" y="1955452"/>
            <a:ext cx="50819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ПОРУЧЕНИЕМ ПРЕЗИДЕНТА РОССИЙСКОЙ ФЕДЕРАЦИИ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 АВГУСТА 2021 г.                   № Пр-1383 НЕОБХОДИМО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ПОЛНУЮ ЛИКВИДАЦИЮ ТРЕТЬЕЙ СМЕНЫ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ОБУЧЕНИЯ ДО 2024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9229" y="3437160"/>
            <a:ext cx="3077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НОВЫХ ШКОЛ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72295" y="4245274"/>
            <a:ext cx="50761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ОРГАНИЗАЦИОННО-МЕТОДИЧЕСКИЕ </a:t>
            </a: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СКОЛЬЗЯЩЕГО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ГРАФИКА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ДИСТАНЦИОННЫЙ РЕЖИМ ОБУЧЕНИЯ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ПЕРЕРАСПРЕДЕЛЕНИЕ МЕСТ ЗА СЧЕТ ПРИМЕНЕНИЯ СЕТЕВОЙ ФОРМЫ ОБУЧЕНИЯ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8" y="3176342"/>
            <a:ext cx="662287" cy="594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0" y="4327111"/>
            <a:ext cx="754639" cy="7315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42685" t="18654" r="32278" b="32350"/>
          <a:stretch/>
        </p:blipFill>
        <p:spPr>
          <a:xfrm>
            <a:off x="6622869" y="1119904"/>
            <a:ext cx="4960073" cy="5459621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8DB4397-3E87-41B3-96E4-567D6024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2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4381431" y="5559723"/>
            <a:ext cx="7201511" cy="979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951861" y="2137485"/>
            <a:ext cx="750725" cy="310451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959639" y="1024538"/>
            <a:ext cx="954051" cy="310451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75781" y="206912"/>
            <a:ext cx="1111689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«МОДЕРНИЗАЦИЯ ШКОЛЬНЫХ СИСТЕМ ОБРАЗОВАНИЯ»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1983" y="1102476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5" y="900191"/>
            <a:ext cx="747053" cy="7739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1045" y="5676484"/>
            <a:ext cx="7191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ДОСТУПНОЕ И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КАЧЕСТВЕННОЕ ОБРАЗОВАНИЕ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УЧЕТОМ СОБЛЮДЕНИЯ САНИТАРНЫХ И ЛИЦЕНЗИОННЫХ ТРЕБОВАНИЙ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-1095792" y="1635550"/>
            <a:ext cx="7263494" cy="5109264"/>
            <a:chOff x="-930447" y="1622127"/>
            <a:chExt cx="7263494" cy="5109264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449755375"/>
                </p:ext>
              </p:extLst>
            </p:nvPr>
          </p:nvGraphicFramePr>
          <p:xfrm>
            <a:off x="-930447" y="1622127"/>
            <a:ext cx="7263494" cy="51092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2" name="Прямоугольник 11"/>
            <p:cNvSpPr/>
            <p:nvPr/>
          </p:nvSpPr>
          <p:spPr>
            <a:xfrm>
              <a:off x="2163802" y="2193744"/>
              <a:ext cx="19218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ОБУЧЕНИЕ ПЕДАГОГОВ/</a:t>
              </a:r>
            </a:p>
            <a:p>
              <a:pPr lvl="0" algn="ctr"/>
              <a:r>
                <a:rPr lang="ru-RU" sz="12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УПРАВЛЕНЧЕСКИХ КОМАНД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10388" y="2011308"/>
              <a:ext cx="20860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1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1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АНТИ-ТЕРРОРИСТИЧЕСКАЯ НАПРАВЛЕННОСТЬ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124709" y="3692076"/>
              <a:ext cx="17866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2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2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ОБНОВЛЕНИЕ ШКОЛЬНОГО ОБОРУДОВАНИЯ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443773" y="5559723"/>
              <a:ext cx="13618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ОБНОВЛЕНИЕ УЧЕБНИКОВ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45357" y="4953457"/>
              <a:ext cx="1614117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9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900" b="1" dirty="0">
                  <a:solidFill>
                    <a:srgbClr val="07508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ПРИВЛЕЧЕНИЕ УЧАЩИХСЯ, УЧИТЕЛЕЙ И РОДИТЕЛЬСКОГО СООБЩЕСТВА К ОБСУЖДЕНИЮ ДИЗАЙНЕРСКИХ И ИНЫХ РЕШЕНИЙ В РАМКАХ ПОДГОТОВКИ И ПРИЁМКЕ РЕМОНТНЫХ РАБОТ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476093" y="3973467"/>
              <a:ext cx="1603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2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КАПИТАЛЬНЫЙ РЕМОНТ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247439" y="5430264"/>
            <a:ext cx="5261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ru-RU" sz="8000" dirty="0">
              <a:solidFill>
                <a:srgbClr val="E75F5B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236963" y="3237169"/>
            <a:ext cx="216107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7,1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млрд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72" y="3342846"/>
            <a:ext cx="861574" cy="666401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65" y="3387040"/>
            <a:ext cx="870635" cy="87063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776163" y="3252970"/>
            <a:ext cx="29717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315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зданий общеобразовательных организаций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959640" y="977528"/>
            <a:ext cx="586455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2021 г. 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организована и проведена работа по получению государственной экспертизы проектов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капремонта</a:t>
            </a:r>
          </a:p>
          <a:p>
            <a:pPr>
              <a:lnSpc>
                <a:spcPct val="115000"/>
              </a:lnSpc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заключено Соглашение с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России о предоставлении субсидии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959639" y="2939214"/>
            <a:ext cx="1372372" cy="310451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959640" y="2922736"/>
            <a:ext cx="649439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2022-2023 гг.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капитального ремонта и оснащение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951861" y="4548603"/>
            <a:ext cx="1372372" cy="310451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72076" y="4533701"/>
            <a:ext cx="608387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2022-2026 гг.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федеральной программы капитального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ремонта и оснащения школ «Модернизация школьных систем образования»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E090B564-7FC0-4A80-8ADE-49CF1AFC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26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300151" y="206912"/>
            <a:ext cx="719252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НАЦИОНАЛЬНЫЙ ПРОЕКТ «ОБРАЗОВАНИЕ»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50862" y="0"/>
            <a:ext cx="2279423" cy="1376648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40130" y="1628775"/>
            <a:ext cx="5332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центров образования «Точка роста»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170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общеобразовательной организации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0130" y="2891246"/>
            <a:ext cx="5592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 цифрового образования детей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«ИТ-куб», г. Буйнакск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0130" y="4110666"/>
            <a:ext cx="5168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школьного технопарка «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Кванториум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на базе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МБОУ «СОШ № 61», г. Махачкала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202879" y="1503094"/>
            <a:ext cx="5809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ОБНОВЛЕНИЕ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материально-технической базы 2 отдельных коррекционных общеобразовательных организаций (МБОУ «Специальная (коррекционная) общеобразовательная школа-интернат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вида»; МБОУ «Специальная (коррекционная) общеобразовательная школа-интернат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вида»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202879" y="4746171"/>
            <a:ext cx="5289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мастерских в 2-х профессиональных организаций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202879" y="3678630"/>
            <a:ext cx="5148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новых мест дополнительного образования детей всех направленностей 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89" y="716308"/>
            <a:ext cx="1270704" cy="10492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130" y="5115230"/>
            <a:ext cx="6280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условий для занятий физкультурой и спортом в 80 образовательных организациях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3053" y="376705"/>
            <a:ext cx="23274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 г.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C213125-EC66-49FE-AB57-0F0275A3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325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300151" y="206912"/>
            <a:ext cx="719252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НАЦИОНАЛЬНЫЙ ПРОЕКТ «ОБРАЗОВАНИЕ»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0130" y="1628775"/>
            <a:ext cx="53320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Центров образования «Точка роста»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171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общеобразовательной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9208" y="2546948"/>
            <a:ext cx="5579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ОБНОВЛЕНИЕ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145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общеобразовательных организациях  материально-технической базы для внедрения цифровой образовательной среды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32048" y="3713160"/>
            <a:ext cx="55790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2-х центров цифрового образования детей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«ИТ-куб» в г. Кизляр и г. Дербент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21390" y="4574934"/>
            <a:ext cx="5145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детского технопарка «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на базе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МБОУ «СОШ № 13» г. Каспийска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274271" y="1628775"/>
            <a:ext cx="5565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ОБНОВЛЕНИЕ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материально-технической базы отдельных общеобразовательных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МБОУ «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Аксайская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специальная (коррекционная) общеобразовательная школа-интернат VIII вида» и МБОУ «Школа-интернат №7» г. Дербента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79705" y="5505157"/>
            <a:ext cx="5228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мастерских в 4-х средних профессиональных образовательных организациях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247476" y="3242655"/>
            <a:ext cx="504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регионального центра выявления, поддержки и развития способностей и талантов у детей и молодежи «Альтаир»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89" y="716308"/>
            <a:ext cx="1270704" cy="10492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9425" y="0"/>
            <a:ext cx="2279423" cy="1376648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21616" y="376705"/>
            <a:ext cx="23274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г.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4287" y="4402800"/>
            <a:ext cx="50535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ОСУЩЕСТВЛЕНИЕ</a:t>
            </a:r>
            <a:r>
              <a:rPr lang="ru-RU" sz="1600" dirty="0"/>
              <a:t>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единовременных компенсационных выплат учителям, прибывшим (переехавшим) на работу в сельские населенные пункты, либо рабочие поселки, либо поселки городского типа, либо города с населением до 50 тыс. чел. 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12AADF-AD32-4DDA-A17A-2709F789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2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8453" y="1136369"/>
            <a:ext cx="1799318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0138" y="-1507725"/>
            <a:ext cx="6618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441197" y="1121856"/>
            <a:ext cx="516890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СОЗДАНО </a:t>
            </a:r>
          </a:p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2446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новых ученических мест в общеобразовательных организациях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053943" y="1040025"/>
            <a:ext cx="4270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ОБЩЕОБРАЗОВАТЕЛЬНЫХ ОРГАНИЗАЦИЙ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53150" y="1749705"/>
            <a:ext cx="64388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120 УЧЕНИЧЕСКИХ МЕСТ, С. АКБУЛАТЮРТ,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120 УЧЕНИЧЕСКИХ МЕСТ, С. КЕМСИЮРТ,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300 УЧЕНИЧЕСКИЙ МЕСТ, С. КАНДАРАУЛ,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300 УЧЕНИЧЕСКИХ МЕСТ, С. ЭНДЕРЕЙ,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304 УЧЕНИЧЕСКИХ МЕСТА, С. ОРУЖБА, МАГАРАМКЕНТСКИЙ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400 УЧЕНИЧЕСКИХ МЕСТ, С. ЛУТКУН, АХТЫНСКИЙ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400 УЧЕНИЧЕСКИХ МЕСТ, С. НОВОКОСТЕК,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502 УЧЕНИЧЕСКИХ МЕСТА, С. ЭНДЕРЕЙ, ХАСАВЮРТОВСКИЙ РАЙОН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" y="3441577"/>
            <a:ext cx="5575708" cy="3124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6"/>
          <a:stretch/>
        </p:blipFill>
        <p:spPr>
          <a:xfrm>
            <a:off x="5986512" y="3441577"/>
            <a:ext cx="5585461" cy="31207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928019" y="146880"/>
            <a:ext cx="439647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130F3B-88D8-48B9-B984-715A9DB0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3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0138" y="-1507725"/>
            <a:ext cx="6618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62521" y="1229579"/>
            <a:ext cx="492986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100 МЕСТ, МКР. №10, Г. КАСПИЙСК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250 МЕСТ, МКР. «КЕМПИНГ», Г. КАСПИЙСК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60 МЕСТ Г. ДЕРБЕНТ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100 МЕСТ, Г. КИЗЛЯР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250 МЕСТ, Г. КИЗЛЯР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250 МЕСТ, МКР. «АК-ГЕЛЬ», Г. МАХАЧКАЛА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200 МЕСТ, П. СУЛАК, Г. МАХАЧКАЛА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120 МЕСТ, Г. ХАСАВЮРТ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100 МЕСТ, С. АРАБЛИНСКОЕ, ДЕРБЕНТСКИЙ РАЙОН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60 МЕСТ, С. КУЛЬЗЕБ, КИЗИЛЮРТОВСКИЙ РАЙОН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100 МЕСТ, П. ЛЕНИНАУЛ, КАЗБЕКОВСКИЙ РАЙОН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011"/>
            <a:ext cx="7769143" cy="35786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6617617" y="149656"/>
            <a:ext cx="486813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«СОДЕЙСТВИЕ ЗАНЯТОСТИ»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6622" y="974595"/>
            <a:ext cx="1799318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372931" y="937190"/>
            <a:ext cx="58579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СОЗДАНО </a:t>
            </a:r>
          </a:p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1590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ДОПОЛНИТЕЛЬНЫХ МЕСТ </a:t>
            </a:r>
          </a:p>
          <a:p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ДЕТЕЙ В ДОШКОЛЬНЫХ ОБРАЗОВАТЕЛЬНЫХ ОРГАНИЗАЦИЯХ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ECD4F7-445F-4862-9B89-3154AFBF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60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1420" r="6819" b="8793"/>
          <a:stretch/>
        </p:blipFill>
        <p:spPr>
          <a:xfrm>
            <a:off x="247633" y="1710472"/>
            <a:ext cx="5681257" cy="4642866"/>
          </a:xfrm>
          <a:prstGeom prst="rect">
            <a:avLst/>
          </a:prstGeom>
        </p:spPr>
      </p:pic>
      <p:pic>
        <p:nvPicPr>
          <p:cNvPr id="2050" name="Picture 2" descr="https://mirmol.ru/wp-content/uploads/2019/09/%D1%84%D0%BE%D1%82%D0%BE-5-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3"/>
          <a:stretch/>
        </p:blipFill>
        <p:spPr bwMode="auto">
          <a:xfrm>
            <a:off x="6001994" y="1706603"/>
            <a:ext cx="5322500" cy="46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0138" y="-1507725"/>
            <a:ext cx="6618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7634" y="6422127"/>
            <a:ext cx="437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«КАРЛАНЮРТОВСКАЯ СОШ им. А.Д. ШИХАЛИЕВА»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055889" y="151706"/>
            <a:ext cx="43978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2285" y="598940"/>
            <a:ext cx="2000807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317846" y="593545"/>
            <a:ext cx="2085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358624" y="1140481"/>
            <a:ext cx="11833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ЦЕНТРОВ ОБРАЗОВАНИЯ ЕСТЕСТВЕННО- НАУЧНОЙ НАПРАВЛЕННОСТИ</a:t>
            </a:r>
            <a:endParaRPr lang="ru-RU" sz="1100" b="1" dirty="0">
              <a:solidFill>
                <a:srgbClr val="07508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77EF2E-14EF-4F15-8334-1426C2EC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9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/>
          <a:stretch/>
        </p:blipFill>
        <p:spPr>
          <a:xfrm>
            <a:off x="5706161" y="1677062"/>
            <a:ext cx="5905301" cy="4271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r="12135" b="22216"/>
          <a:stretch/>
        </p:blipFill>
        <p:spPr>
          <a:xfrm>
            <a:off x="187493" y="1677062"/>
            <a:ext cx="5357053" cy="42718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138" y="-1507725"/>
            <a:ext cx="6618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775" y="5992052"/>
            <a:ext cx="11110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«СПЕЦИАЛЬНАЯ (КОРРЕКЦИОННАЯ) ОБЩЕОБРАЗОВАТЕЛЬНАЯ ШКОЛА-ИНТЕРНАТ I ВИДА», Г. МАХАЧКАЛА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775" y="6296808"/>
            <a:ext cx="109699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«СПЕЦИАЛЬНАЯ (КОРРЕКЦИОННАЯ) ОБЩЕОБРАЗОВАТЕЛЬНАЯ ШКОЛА-ИНТЕРНАТ IV ВИДА», Г. МАХАЧКАЛА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988933" y="222191"/>
            <a:ext cx="439647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7845" y="1098354"/>
            <a:ext cx="8874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МАТЕРИАЛЬНО-ТЕХНИЧЕСКОЙ БАЗЫ КОРРЕКЦИОННЫХ ШКОЛ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2285" y="598940"/>
            <a:ext cx="2587657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317845" y="593545"/>
            <a:ext cx="2672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07966B-0A49-4A52-B278-7E5C1759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4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/>
          <a:stretch/>
        </p:blipFill>
        <p:spPr>
          <a:xfrm>
            <a:off x="5870032" y="1285078"/>
            <a:ext cx="5672955" cy="4817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r="4364"/>
          <a:stretch/>
        </p:blipFill>
        <p:spPr>
          <a:xfrm>
            <a:off x="262981" y="1285078"/>
            <a:ext cx="5518678" cy="481778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7458" y="6200775"/>
            <a:ext cx="61809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«СОШ 61», г.   МАХАЧКАЛА 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91913" y="760595"/>
            <a:ext cx="6993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ШКОЛЬНОГО ТЕХНОПАРКА «КВАНТОРИУМ»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57243" y="120487"/>
            <a:ext cx="439647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«СОВРЕМЕННАЯ ШКОЛА»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5228" y="355191"/>
            <a:ext cx="2009942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295769" y="342472"/>
            <a:ext cx="2672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D94DFC-E49E-4A29-BD60-8739CC1A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5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24" y="1751877"/>
            <a:ext cx="1870546" cy="129035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672" y="3603454"/>
            <a:ext cx="652566" cy="652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9" y="563724"/>
            <a:ext cx="672904" cy="6729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6433" y="1236628"/>
            <a:ext cx="5036351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7508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sz="1400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условий для достижения результатов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(21 показатель)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Достижение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учебных и воспитательных результатов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(16 показателей)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рабочих процессов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(18 показателей)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 направлений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 министерства по организации работы сети и образовательных процессов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(55 показателей)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0472" y="844598"/>
            <a:ext cx="2044149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ПОКАЗАТЕЛИ:</a:t>
            </a:r>
            <a:endParaRPr lang="ru-RU" sz="1200" dirty="0">
              <a:solidFill>
                <a:srgbClr val="E75F5B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92596" y="5293167"/>
            <a:ext cx="658894" cy="665899"/>
            <a:chOff x="3426726" y="350101"/>
            <a:chExt cx="658894" cy="66589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372" y="371115"/>
              <a:ext cx="644885" cy="644885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3426726" y="350101"/>
              <a:ext cx="658894" cy="658894"/>
            </a:xfrm>
            <a:prstGeom prst="ellipse">
              <a:avLst/>
            </a:prstGeom>
            <a:noFill/>
            <a:ln w="38100">
              <a:solidFill>
                <a:srgbClr val="D7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96433" y="4256020"/>
            <a:ext cx="5439655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2024 года сформировать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экосистему образовательной среды, на базе мероприятий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национальных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инфраструктурных проектов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93489" y="3874019"/>
            <a:ext cx="990977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6538" y="5920156"/>
            <a:ext cx="500624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условий получения доступного и качественного образования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64600" y="1717921"/>
            <a:ext cx="6071911" cy="205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региональных проектов </a:t>
            </a:r>
          </a:p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нацпроекта «Образование»: 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«Современная школа»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«Успех каждого ребенка»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«Цифровая образовательная среда»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«Молодые профессионалы»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«Социальная активность»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«Патриотическое воспитание граждан РФ»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70472" y="5581045"/>
            <a:ext cx="1338828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40512" y="4847917"/>
            <a:ext cx="5238006" cy="131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КОНЦЕПЦИЯ РАЗВИТИЯ ОБРАЗОВАНИЯ В РЕСПУБЛИКЕ ДАГЕСТАН НА ПЕРИОД ДО 2030 г.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синхронизированная со стратегическими документами Российской Федерации в сфере образования и с разрабатываемой стратегией социально-экономического развития РД на период до 2030 г.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98" y="3962797"/>
            <a:ext cx="944175" cy="94417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880626" y="4348550"/>
            <a:ext cx="2202847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РАЗРАБОТАНА: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01" y="581905"/>
            <a:ext cx="868190" cy="86819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891512" y="900005"/>
            <a:ext cx="2308645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ИНСТРУМЕНТЫ:</a:t>
            </a:r>
            <a:endParaRPr lang="ru-RU" dirty="0">
              <a:solidFill>
                <a:srgbClr val="E75F5B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11196950-B2C6-41FC-9FDC-97A5D402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14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7" y="2053724"/>
            <a:ext cx="5836997" cy="4377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191" y="6496995"/>
            <a:ext cx="75998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ЦЦОД «</a:t>
            </a:r>
            <a:r>
              <a:rPr lang="en-US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КУБ» НА БАЗЕ МБОУ «</a:t>
            </a:r>
            <a:r>
              <a:rPr lang="ru-RU" sz="1100" b="1" dirty="0" smtClean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ГИМНАЗИЯ», </a:t>
            </a:r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 БУЙНАКСК, ул. ЛЕНИНА, 42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7"/>
          <a:stretch/>
        </p:blipFill>
        <p:spPr>
          <a:xfrm>
            <a:off x="6144778" y="2053724"/>
            <a:ext cx="5438164" cy="437774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291184" y="173524"/>
            <a:ext cx="7033310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 algn="r"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«ЦИФРОВАЯ ОБРАЗОВАТЕЛЬНАЯ СРЕДА»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789" y="1498560"/>
            <a:ext cx="8874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 ЦИФРОВОГО ОБРАЗОВАНИЯ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6230" y="999146"/>
            <a:ext cx="2029599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266303" y="979237"/>
            <a:ext cx="2672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9DD737-5042-4FA3-81C9-89442C96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22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70" y="1802521"/>
            <a:ext cx="5791985" cy="4343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3" y="1795742"/>
            <a:ext cx="5876336" cy="440725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9877" y="6209773"/>
            <a:ext cx="103847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РД «КОЛЛЕДЖ МАШИНОСТРОЕНИЯ И </a:t>
            </a:r>
            <a:r>
              <a:rPr lang="ru-RU" sz="1100" b="1" dirty="0" smtClean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СЕРВИСА </a:t>
            </a:r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О. ОРДЖОНИКИДЗЕ», Г. КАСПИЙСК</a:t>
            </a:r>
          </a:p>
          <a:p>
            <a:pPr>
              <a:lnSpc>
                <a:spcPct val="150000"/>
              </a:lnSpc>
            </a:pPr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ГБПОУ РД «АВТОМОБИЛЬНО-ДОРОЖНЫЙ КОЛЛЕДЖ», Г. МАХАЧКАЛА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5858802" y="124422"/>
            <a:ext cx="546569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 algn="r"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«МОЛОДЫЕ ПРОФЕССИОНАЛЫ»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0842" y="1129665"/>
            <a:ext cx="11302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МАТЕРИАЛЬНО-ТЕХНИЧЕСКОЙ БАЗЫ СРЕДНИХ ПРОФЕССИОНАЛЬНЫХ ОБРАЗОВАТЕЛЬНЫХ ОРГАНИЗАЦИЙ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6256" y="666616"/>
            <a:ext cx="2587656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280843" y="661221"/>
            <a:ext cx="2672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F99D4E-4A64-4FB2-9998-A50D8ADB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69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8" y="2030590"/>
            <a:ext cx="5540735" cy="4186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" b="10553"/>
          <a:stretch/>
        </p:blipFill>
        <p:spPr>
          <a:xfrm>
            <a:off x="5977973" y="2030590"/>
            <a:ext cx="5800756" cy="41860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556" y="6216652"/>
            <a:ext cx="9053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АКУШИНСКИЙ РАЙОН, с. АКУША МБУ ДО «ДОМ ДЕТСКОГО </a:t>
            </a:r>
            <a:r>
              <a:rPr lang="ru-RU" sz="1100" b="1" dirty="0" smtClean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ТВОРЧЕСТВА» </a:t>
            </a:r>
            <a:endParaRPr lang="ru-RU" sz="1100" b="1" dirty="0">
              <a:solidFill>
                <a:srgbClr val="002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00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КАЗБЕКОВСКИЙ РАЙОН, с. БУРТУНАЙ МКОУ «БУРТУНАЙСКАЯ СРЕДНЯЯ ОБЩЕОБРАЗОВАТЕЛЬНАЯ ШКОЛА»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6471193" y="111769"/>
            <a:ext cx="546569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 algn="just"/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«УСПЕХ КАЖДОГО РЕБЕНКА»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6148" y="1296550"/>
            <a:ext cx="11302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81173</a:t>
            </a: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НОВЫХ  МЕСТ ДОПОЛНИТЕЛЬНОГО ОБРАЗОВАНИЯ В </a:t>
            </a:r>
            <a:r>
              <a:rPr lang="ru-RU" sz="32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592</a:t>
            </a: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ОРГАНИЗАЦИЯХ	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11562" y="871726"/>
            <a:ext cx="2143389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485176" y="851817"/>
            <a:ext cx="2198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8207820-49FD-4A59-966A-BCCD73A7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9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6471193" y="206467"/>
            <a:ext cx="546569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 algn="just"/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«УСПЕХ КАЖДОГО РЕБЕНКА»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03" y="3175735"/>
            <a:ext cx="3295836" cy="3295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/>
          <a:stretch/>
        </p:blipFill>
        <p:spPr>
          <a:xfrm>
            <a:off x="280958" y="3221859"/>
            <a:ext cx="4071427" cy="3249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/>
          <a:stretch/>
        </p:blipFill>
        <p:spPr>
          <a:xfrm>
            <a:off x="4475587" y="3224649"/>
            <a:ext cx="3676515" cy="326085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2154" y="1441559"/>
            <a:ext cx="111315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419 421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ОБУЧАЮЩИХСЯ 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6–11 КЛАССОВ ОХВАЧЕНО МЕРОПРИЯТИЯМИ ПО РАННЕЙ ПРОФЕССИОНАЛЬНОЙ ОРИЕНТАЦИИ В РАМКАХ ПРОЕКТА «БИЛЕТ В БУДУЩЕЕ» И ОТКРЫТЫХ ОНЛАЙН-УРОКОВ «ПРОЕКТОРИЯ»</a:t>
            </a:r>
          </a:p>
          <a:p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5EBC6-BA2B-4166-B57F-1E93B50D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5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3967" y="1504464"/>
            <a:ext cx="11457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УСЛОВИЙ ДЛЯ ЗАНЯТИЙ ФИЗКУЛЬТУРОЙ И СПОРТОМ В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</a:t>
            </a: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ОБРАЗОВАТЕЛЬНЫХ ОРГАНИЗАЦИЯХ</a:t>
            </a:r>
          </a:p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установка 65 плоскостных спортивных сооружений</a:t>
            </a:r>
          </a:p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капитальный ремонт 15 школьных спортзалов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471193" y="206467"/>
            <a:ext cx="546569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ПРОЕКТ </a:t>
            </a:r>
          </a:p>
          <a:p>
            <a:pPr algn="just"/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«УСПЕХ КАЖДОГО РЕБЕНКА»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b="14498"/>
          <a:stretch/>
        </p:blipFill>
        <p:spPr>
          <a:xfrm>
            <a:off x="0" y="3138640"/>
            <a:ext cx="4694310" cy="3291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/>
          <a:stretch/>
        </p:blipFill>
        <p:spPr>
          <a:xfrm>
            <a:off x="4809674" y="3138640"/>
            <a:ext cx="2772801" cy="3291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39" y="3138640"/>
            <a:ext cx="4423317" cy="33174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7479" y="1035909"/>
            <a:ext cx="2143389" cy="415974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211093" y="1016000"/>
            <a:ext cx="2198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474B3-2A7D-493E-A620-857C36C2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76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424615" y="206912"/>
            <a:ext cx="606806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ПОДДЕРЖКА ТАЛАНТЛИВЫХ ДЕТЕЙ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8" y="1186282"/>
            <a:ext cx="941310" cy="94131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37957" y="1321294"/>
            <a:ext cx="7570730" cy="5113585"/>
            <a:chOff x="2043137" y="1609847"/>
            <a:chExt cx="7570730" cy="5113585"/>
          </a:xfrm>
        </p:grpSpPr>
        <p:sp>
          <p:nvSpPr>
            <p:cNvPr id="26" name="Шестиугольник 25"/>
            <p:cNvSpPr/>
            <p:nvPr/>
          </p:nvSpPr>
          <p:spPr>
            <a:xfrm rot="5400000">
              <a:off x="4349174" y="1803931"/>
              <a:ext cx="2852956" cy="246478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7508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7" name="Группа 26"/>
            <p:cNvGrpSpPr/>
            <p:nvPr/>
          </p:nvGrpSpPr>
          <p:grpSpPr>
            <a:xfrm>
              <a:off x="3242560" y="3973045"/>
              <a:ext cx="2348555" cy="2699489"/>
              <a:chOff x="1450429" y="671"/>
              <a:chExt cx="1647349" cy="1893505"/>
            </a:xfrm>
          </p:grpSpPr>
          <p:sp>
            <p:nvSpPr>
              <p:cNvPr id="44" name="Шестиугольник 43"/>
              <p:cNvSpPr/>
              <p:nvPr/>
            </p:nvSpPr>
            <p:spPr>
              <a:xfrm rot="5400000">
                <a:off x="1327351" y="123749"/>
                <a:ext cx="1893505" cy="164734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Шестиугольник 4"/>
              <p:cNvSpPr/>
              <p:nvPr/>
            </p:nvSpPr>
            <p:spPr>
              <a:xfrm>
                <a:off x="1707141" y="295742"/>
                <a:ext cx="1133925" cy="13033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900" b="1" kern="1200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5858347" y="4023943"/>
              <a:ext cx="2348555" cy="2699489"/>
              <a:chOff x="1450429" y="671"/>
              <a:chExt cx="1647349" cy="1893505"/>
            </a:xfrm>
          </p:grpSpPr>
          <p:sp>
            <p:nvSpPr>
              <p:cNvPr id="42" name="Шестиугольник 41"/>
              <p:cNvSpPr/>
              <p:nvPr/>
            </p:nvSpPr>
            <p:spPr>
              <a:xfrm rot="5400000">
                <a:off x="1327351" y="123749"/>
                <a:ext cx="1893505" cy="164734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Шестиугольник 4"/>
              <p:cNvSpPr/>
              <p:nvPr/>
            </p:nvSpPr>
            <p:spPr>
              <a:xfrm>
                <a:off x="1707141" y="295742"/>
                <a:ext cx="1133925" cy="13033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900" b="1" kern="1200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7265312" y="1609847"/>
              <a:ext cx="2348555" cy="2699489"/>
              <a:chOff x="1450429" y="671"/>
              <a:chExt cx="1647349" cy="1893505"/>
            </a:xfrm>
          </p:grpSpPr>
          <p:sp>
            <p:nvSpPr>
              <p:cNvPr id="39" name="Шестиугольник 38"/>
              <p:cNvSpPr/>
              <p:nvPr/>
            </p:nvSpPr>
            <p:spPr>
              <a:xfrm rot="5400000">
                <a:off x="1327351" y="123749"/>
                <a:ext cx="1893505" cy="164734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Шестиугольник 4"/>
              <p:cNvSpPr/>
              <p:nvPr/>
            </p:nvSpPr>
            <p:spPr>
              <a:xfrm>
                <a:off x="1707141" y="295742"/>
                <a:ext cx="1133925" cy="13033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900" b="1" kern="1200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2043137" y="1626699"/>
              <a:ext cx="2348555" cy="2699489"/>
              <a:chOff x="1450429" y="671"/>
              <a:chExt cx="1647349" cy="1893505"/>
            </a:xfrm>
          </p:grpSpPr>
          <p:sp>
            <p:nvSpPr>
              <p:cNvPr id="37" name="Шестиугольник 36"/>
              <p:cNvSpPr/>
              <p:nvPr/>
            </p:nvSpPr>
            <p:spPr>
              <a:xfrm rot="5400000">
                <a:off x="1327351" y="123749"/>
                <a:ext cx="1893505" cy="1647349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Шестиугольник 4"/>
              <p:cNvSpPr/>
              <p:nvPr/>
            </p:nvSpPr>
            <p:spPr>
              <a:xfrm>
                <a:off x="1707141" y="295742"/>
                <a:ext cx="1133925" cy="13033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900" b="1" kern="1200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4627817" y="2289344"/>
              <a:ext cx="228365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РЕАЛИЗАЦИЯ РЕГИОНАЛЬНОГО ПРОЕКТА 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«УСПЕХ КАЖДОГО РЕБЕНКА»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195520" y="2461333"/>
              <a:ext cx="2116267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ОРГАНИЗАЦИЯ ПРОФИЛЬНЫХ СМЕН </a:t>
              </a:r>
              <a:r>
                <a:rPr lang="ru-RU" sz="1700" b="1" dirty="0" smtClean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РЕБЯТ</a:t>
              </a:r>
              <a:endParaRPr lang="ru-RU" sz="17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115655" y="4566087"/>
              <a:ext cx="262106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ОСУЩЕСТВЛЕНИЕ </a:t>
              </a:r>
            </a:p>
            <a:p>
              <a:pPr algn="ctr"/>
              <a:r>
                <a:rPr lang="ru-RU" sz="16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ИХ ПОДГОТОВКА </a:t>
              </a:r>
            </a:p>
            <a:p>
              <a:pPr algn="ctr"/>
              <a:r>
                <a:rPr lang="ru-RU" sz="16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УЧАСТИЮ </a:t>
              </a:r>
            </a:p>
            <a:p>
              <a:pPr algn="ctr"/>
              <a:r>
                <a:rPr lang="ru-RU" sz="16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РАЗЛИЧНЫХ ИНТЕЛЛЕКТУАЛЬНЫХ СОСТЯЗАНИЯХ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467963" y="2330527"/>
              <a:ext cx="1943252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ПРИВЛЕЧЕНИЕ К ПОДГОТОВКЕ РЕБЯТ ЛУЧШИХ ПЕДАГОГОВ РЕСПУБЛИКИ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741288" y="4502560"/>
              <a:ext cx="2582673" cy="1923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ИХ </a:t>
              </a:r>
              <a:r>
                <a:rPr lang="ru-RU" sz="1700" b="1" dirty="0" smtClean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НАПРАВЛЕНИЯ </a:t>
              </a:r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ЗАКЛЮЧИТЕЛЬНЫЙ ЭТАП ВСЕРОССИЙСКОЙ ОЛИМПИАДЫ ШКОЛЬНИКОВ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081871" y="2277554"/>
            <a:ext cx="3455938" cy="279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ПРЕМИИ ПОБЕДИТЕЛЯМ И ПРИЗЕРАМ ВСЕРОССИЙСКОЙ ОЛИМПИАДЫ ШКОЛЬНИКОВ, ПОДГОТОВИВШИМ ИХ ПЕДАГОГИЧЕСКИ РАБОТНИКАМ (ТРЕНЕРАМ), ПОБЕДИТЕЛЯМ ОЛИМПИАД ШКОЛЬНИКОВ I УРОВНЯ, ОБУЧАЮЩИМСЯ 11 КЛАССА, ПОЛУЧИВШИМ ПО ИТОГАМ ГОСУДАРСТВЕННОЙ ИТОГОВОЙ АТТЕСТАЦИИ 100 БАЛЛОВ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57164" y="1127090"/>
            <a:ext cx="2263917" cy="1077218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13915" y="1305384"/>
            <a:ext cx="235041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100 000 </a:t>
            </a:r>
            <a:r>
              <a:rPr lang="ru-RU" sz="3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F1AB9-4A25-41AA-BF0B-6555A1F0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74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9318170" y="248654"/>
            <a:ext cx="29899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ДОСТИЖЕНИЯ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1035" r="19892" b="1159"/>
          <a:stretch/>
        </p:blipFill>
        <p:spPr>
          <a:xfrm>
            <a:off x="1509487" y="764164"/>
            <a:ext cx="3876162" cy="4832349"/>
          </a:xfrm>
          <a:prstGeom prst="rect">
            <a:avLst/>
          </a:prstGeom>
          <a:ln w="38100">
            <a:solidFill>
              <a:srgbClr val="E75F5B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2" t="11782" r="25949" b="811"/>
          <a:stretch/>
        </p:blipFill>
        <p:spPr>
          <a:xfrm>
            <a:off x="6040004" y="764164"/>
            <a:ext cx="3919702" cy="4832349"/>
          </a:xfrm>
          <a:prstGeom prst="rect">
            <a:avLst/>
          </a:prstGeom>
          <a:ln w="38100">
            <a:solidFill>
              <a:srgbClr val="E75F5B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102211" y="5808061"/>
            <a:ext cx="3735382" cy="80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АХМЕД ГИМБАТОВ </a:t>
            </a:r>
          </a:p>
          <a:p>
            <a:pPr>
              <a:lnSpc>
                <a:spcPts val="1700"/>
              </a:lnSpc>
            </a:pPr>
            <a:r>
              <a:rPr lang="ru-RU" b="1" dirty="0">
                <a:solidFill>
                  <a:srgbClr val="E75F5B"/>
                </a:solidFill>
              </a:rPr>
              <a:t>призёр ВСОШ МГУ </a:t>
            </a:r>
            <a:r>
              <a:rPr lang="ru-RU" b="1" dirty="0" err="1" smtClean="0">
                <a:solidFill>
                  <a:srgbClr val="E75F5B"/>
                </a:solidFill>
              </a:rPr>
              <a:t>им.Ломоносова</a:t>
            </a:r>
            <a:r>
              <a:rPr lang="ru-RU" b="1" dirty="0" smtClean="0">
                <a:solidFill>
                  <a:srgbClr val="E75F5B"/>
                </a:solidFill>
              </a:rPr>
              <a:t> </a:t>
            </a:r>
            <a:r>
              <a:rPr lang="ru-RU" b="1" dirty="0">
                <a:solidFill>
                  <a:srgbClr val="E75F5B"/>
                </a:solidFill>
              </a:rPr>
              <a:t>по химии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1985" y="5808061"/>
            <a:ext cx="2648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РАСУЛ ЭФЕНДИЕВ</a:t>
            </a:r>
          </a:p>
          <a:p>
            <a:r>
              <a:rPr lang="ru-RU" b="1" dirty="0">
                <a:solidFill>
                  <a:srgbClr val="E75F5B"/>
                </a:solidFill>
              </a:rPr>
              <a:t>призер ВСОШ по химии</a:t>
            </a:r>
          </a:p>
          <a:p>
            <a:r>
              <a:rPr lang="ru-RU" dirty="0"/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08" y="1041887"/>
            <a:ext cx="941310" cy="941310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20B9D69-599B-41FA-8FBB-3E746B9B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25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9318170" y="248654"/>
            <a:ext cx="29899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13483" r="31539" b="943"/>
          <a:stretch/>
        </p:blipFill>
        <p:spPr>
          <a:xfrm>
            <a:off x="6170946" y="875199"/>
            <a:ext cx="3989983" cy="4693743"/>
          </a:xfrm>
          <a:prstGeom prst="rect">
            <a:avLst/>
          </a:prstGeom>
          <a:ln w="28575">
            <a:solidFill>
              <a:srgbClr val="E75F5B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59488" y="5699153"/>
            <a:ext cx="4743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РАМАЗАНОВА ЕВГЕНИЯ ЕВГЕНЬЕВНА </a:t>
            </a:r>
          </a:p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победить конкурса «Мастер года»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9154" y="5698222"/>
            <a:ext cx="4420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ПЕТРОВА ОЛЕСЯ ВАСИЛЬЕВНА</a:t>
            </a:r>
          </a:p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регионального этапа «Учитель </a:t>
            </a:r>
            <a:r>
              <a:rPr lang="ru-RU" b="1" dirty="0" smtClean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года»</a:t>
            </a:r>
            <a:endParaRPr lang="ru-RU" b="1" dirty="0">
              <a:solidFill>
                <a:srgbClr val="E75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43333" t="35210" r="36508" b="19702"/>
          <a:stretch/>
        </p:blipFill>
        <p:spPr>
          <a:xfrm>
            <a:off x="860199" y="853107"/>
            <a:ext cx="3764664" cy="4736318"/>
          </a:xfrm>
          <a:prstGeom prst="rect">
            <a:avLst/>
          </a:prstGeom>
          <a:ln w="28575">
            <a:solidFill>
              <a:srgbClr val="E75F5B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08" y="1041887"/>
            <a:ext cx="941310" cy="941310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D5133EA-27ED-48D5-9F78-31B095F9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60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859000" y="4089233"/>
            <a:ext cx="3277741" cy="1395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051137" y="4116936"/>
            <a:ext cx="2940753" cy="2083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26390" y="4105760"/>
            <a:ext cx="2940753" cy="2546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300314" y="1108132"/>
            <a:ext cx="3366670" cy="2097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206283" y="1828514"/>
            <a:ext cx="2884486" cy="1346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829097" y="1050659"/>
            <a:ext cx="2884486" cy="2156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50863" y="266797"/>
            <a:ext cx="112048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x-none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НОВЫЙ ПРОЕКТ «ШКОЛА МИНИСТЕРСТВА ПРОСВЕЩЕНИЯ РОССИИ»</a:t>
            </a:r>
            <a:endParaRPr lang="ru-RU" sz="2400" b="1" dirty="0">
              <a:solidFill>
                <a:srgbClr val="E75F5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381" y="651373"/>
            <a:ext cx="10404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Единое образовательное пространство (обучение и воспитание): критерии образа будущего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84" y="1202219"/>
            <a:ext cx="193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МИНИСТЕРСТВА ПРОСВЕЩЕНИЯ РОССИИ</a:t>
            </a:r>
            <a:endParaRPr lang="ru-RU" sz="1200" dirty="0">
              <a:solidFill>
                <a:srgbClr val="07508B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89520" y="1083639"/>
            <a:ext cx="3050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</a:t>
            </a:r>
            <a:r>
              <a:rPr lang="ru-RU" sz="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 </a:t>
            </a:r>
            <a:r>
              <a:rPr lang="ru-RU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воспитания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Календарный план воспитания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Советник по воспитанию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подходы к работе с родительским сообществом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Комнаты детских инициатив –ученического самоуправления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символика  (флаг, герб, гимн)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Ученическое самоуправление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Детские и молодежные общественные объединения (РДШ,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Юнармия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Большая перемена)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Программы краеведения и школьного туризма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педагогических работников в сфере воспитания подходы к оценке качества ВР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89122" y="1110175"/>
            <a:ext cx="3566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Трансформируемое пространство, архитектурная доступность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ЦОС (поддержка всех активностей)</a:t>
            </a:r>
          </a:p>
          <a:p>
            <a:pPr marL="342900" indent="-252000">
              <a:buAutoNum type="arabicPeriod"/>
            </a:pP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/Точка роста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Сцена (театр, конференция, фестиваль)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Школьное кафе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Школьный сад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(огород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Зона отдыха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полного дня)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«Белый интернет», ограничение использования мобильных телефонов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Государственно-общественное управление </a:t>
            </a:r>
          </a:p>
          <a:p>
            <a:pPr marL="342900" indent="-252000">
              <a:buAutoNum type="arabicPeriod"/>
            </a:pP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Комплексная безопасность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подходы к штатному расписанию (количество административного персонала на контингент, узкие специалисты)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51948" y="1885439"/>
            <a:ext cx="2948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профпроб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в разных профессиях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Тематические экскурсии и события с участием профессиональных сообществ, бизнеса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модульный курс «Технологии» – платформа технологического образования, кластер формирования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метапредметных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результатов образования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Программа «Билет в будущее»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1050" y="4467146"/>
            <a:ext cx="307609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примерные рабочие программы, единое календарно-тематическое планирование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подходы к составлению расписания уроков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Объективная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внутришкольная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система оценивания (в том числе ВПР)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рекомендации по контрольным работам и домашним заданиям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Единая линейка учебников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Примерные углубленные программы (с 7 класса)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  (10 часов рекомендованных курсов)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Проектная исследовательская деятельность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Сетевая форма обучения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Наставничество (поддержка молодых учителей)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Специалисты (психолог, мед. сестра и др.)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Методическая служба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Библиотека/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Медцентр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4129" y="4333715"/>
            <a:ext cx="27581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Единые рекомендации по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здоровьесбережению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в школе, в том числе при занятиях на ПК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Среда без ПАВ (наркотики, алкоголь, табак)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ГТО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Летний оздоровительный лагерь (в том числе тематические смены)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Психолого-педагогическая служба (психолог, логопед, дефектолог)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спортивной инфраструктуры для семей с детьми (во внеклассное время)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Горячее питание (единое меню, родительский контроль)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команды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77199" y="4311008"/>
            <a:ext cx="3359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Школа полного дня: внеурочная деятельность и дополнительное образование система конкурсов, фестивалей, олимпиад, конференций 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«Большая перемена»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Школьный хор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Школьный театр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Школьный музыкальный коллектив-школьный пресс-центр (телевидение, газета, журнал)</a:t>
            </a:r>
          </a:p>
          <a:p>
            <a:pPr marL="342900" indent="-252000">
              <a:buAutoNum type="arabicPeriod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Школьный музей и музейная педагогика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913" y="3633550"/>
            <a:ext cx="10881581" cy="6454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2056168" y="3234030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5181841" y="3232939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8393834" y="3224744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0800000">
            <a:off x="583332" y="3698998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0800000">
            <a:off x="4046779" y="3687640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10800000">
            <a:off x="7811072" y="3688236"/>
            <a:ext cx="582762" cy="406763"/>
          </a:xfrm>
          <a:prstGeom prst="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3087" y="4108765"/>
            <a:ext cx="251482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ЗНАНИЕ: </a:t>
            </a:r>
          </a:p>
          <a:p>
            <a:r>
              <a:rPr lang="ru-RU" sz="105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и  объективность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14436" y="4108765"/>
            <a:ext cx="13982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802611" y="4121195"/>
            <a:ext cx="16127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ТВОРЧЕСТВО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76210" y="2933452"/>
            <a:ext cx="13982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ВОСПИТАНИЕ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80157" y="2930092"/>
            <a:ext cx="22457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ПРОФОРИЕНТАЦИЯ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50362" y="2819284"/>
            <a:ext cx="2536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ИНФРАСТРУКТУРА, СОЗДАНИЕ УСЛОВИЙ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8967999" y="5529272"/>
            <a:ext cx="2485719" cy="1273625"/>
            <a:chOff x="8214655" y="5784525"/>
            <a:chExt cx="2485719" cy="127362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8573668" y="5784525"/>
              <a:ext cx="2126706" cy="34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БАЗОВЫЙ УРОВЕНЬ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655" y="5798502"/>
              <a:ext cx="359258" cy="359258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8572970" y="6216068"/>
              <a:ext cx="2126706" cy="34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СРЕДНИЙ УРОВЕНЬ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568771" y="6650129"/>
              <a:ext cx="2126706" cy="34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ПОЛНЫЙ УРОВЕНЬ</a:t>
              </a: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655" y="6248697"/>
              <a:ext cx="359258" cy="359258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524" y="6698892"/>
              <a:ext cx="359258" cy="359258"/>
            </a:xfrm>
            <a:prstGeom prst="rect">
              <a:avLst/>
            </a:prstGeom>
          </p:spPr>
        </p:pic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B2D8527-4C07-4BA4-AC77-99155D55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28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39900"/>
            <a:ext cx="5259794" cy="3924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808663" y="247443"/>
            <a:ext cx="54890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ЦИФРОВАЯ ОБРАЗОВАТЕЛЬНАЯ СРЕДА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2511" y="1930545"/>
            <a:ext cx="4357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НОРМАТИВНО-ПРАВОВАЯ БАЗА</a:t>
            </a:r>
            <a:endParaRPr lang="ru-RU" dirty="0">
              <a:solidFill>
                <a:srgbClr val="07508B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2511" y="2296058"/>
            <a:ext cx="4430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                                    от 30 декабря 2021 г. №427-ФЗ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Федеральный закон «об образовании  в Российской Федерации»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9290" y="3980646"/>
            <a:ext cx="4430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Министерство России                                 от 2 декабря 2019 № 646 « Об утверждении Целевой модели цифровой образовательной среды»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31786" y="1607379"/>
            <a:ext cx="5833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КОМПОНЕНТЫ </a:t>
            </a:r>
          </a:p>
          <a:p>
            <a:r>
              <a:rPr lang="ru-RU" dirty="0">
                <a:solidFill>
                  <a:srgbClr val="07508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«ЦИФРОВОЙ ОБРАЗОВАТЕЛЬНОЙ СРЕДЫ»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69575" y="2481903"/>
            <a:ext cx="5364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ИНФОРМАЦИОННЫЕ И ОБРАЗОВАТЕЛЬНЫЕ РЕСУРСЫ И СЕРВИСЫ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11510" y="3298650"/>
            <a:ext cx="521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ВЕРИФИКАЦИОННЫЙ ЦИФРОВОЙ ОБРАЗОВАТЕЛЬНЫЙ КОНТЕНТ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11510" y="4068552"/>
            <a:ext cx="5322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И ТЕЛЕКОММУНИКАЦИОННЫЕ ТЕХНОЛОГИИ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44847" y="4900552"/>
            <a:ext cx="407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(ОСНАЩЕНИЕ, ОБОРУДОВАНИЕ)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" y="2376358"/>
            <a:ext cx="813122" cy="8131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" y="4076681"/>
            <a:ext cx="813122" cy="8131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89" y="2537986"/>
            <a:ext cx="615462" cy="6154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89" y="3325572"/>
            <a:ext cx="615462" cy="6154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94" y="4138115"/>
            <a:ext cx="615462" cy="6154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31" y="4927474"/>
            <a:ext cx="615462" cy="615462"/>
          </a:xfrm>
          <a:prstGeom prst="rect">
            <a:avLst/>
          </a:prstGeom>
        </p:spPr>
      </p:pic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0DF8AD7E-AAD4-4FDE-955E-F85F538C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9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83476" y="0"/>
            <a:ext cx="43106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21620" y="1920939"/>
            <a:ext cx="4199467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мотивирующий мониторинг деятельности органов исполнительной власти субъектов Российской Федерации, осуществляющих государственное управление в сфере образования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8920" y="3746627"/>
            <a:ext cx="4224865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E75F5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МОТИВИРУЮЩИЙ МОНИТОРИНГ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часть единой системы оценки качества образования и мониторинга эффективности системы управления качеством образования, а также технологией совершенствования модели управления качеством образования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66683" y="938636"/>
            <a:ext cx="295946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АНАЛИЗА</a:t>
            </a:r>
          </a:p>
          <a:p>
            <a:r>
              <a:rPr lang="ru-RU" sz="3600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600" dirty="0">
                <a:solidFill>
                  <a:srgbClr val="E75F5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этапа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8148" y="1733315"/>
            <a:ext cx="5914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7508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РЕЙТИНГИ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субъектов Российской Федерации по каждому показателю Мотивирующего мониторинга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7508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РЕЙТИНГИ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субъектов Российской Федерации по каждому направлению Мотивирующего мониторинга сводный                                                                                 </a:t>
            </a:r>
            <a:r>
              <a:rPr lang="ru-RU" sz="1600" b="1" dirty="0">
                <a:solidFill>
                  <a:srgbClr val="07508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РЕЙТИНГ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субъектов Российской Федерации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95999" y="206912"/>
            <a:ext cx="53966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МОТИВИРУЮЩИЙ МОНИТОРИНГ</a:t>
            </a:r>
            <a:r>
              <a:rPr lang="ru-RU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E75F5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00320" y="3939032"/>
            <a:ext cx="2141824" cy="419104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" y="1274357"/>
            <a:ext cx="662713" cy="6465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8" y="3153309"/>
            <a:ext cx="594378" cy="59437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555433" y="3939032"/>
            <a:ext cx="2291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октябрь 2021 г.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555433" y="4358136"/>
            <a:ext cx="52662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Республика Дагестан находится в красной зоне (субъекты Российской Федерации, получившие по результатам мониторинга 0-45 баллов) и занимает 83-84 место в стране с 41 итоговыми баллами (</a:t>
            </a:r>
            <a:r>
              <a:rPr lang="ru-R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100 баллов возможных</a:t>
            </a:r>
            <a:r>
              <a:rPr lang="ru-RU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52E62E-CBFC-4C4C-9F7D-77A5E21E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573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339890" y="270338"/>
            <a:ext cx="698460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ГОРЯЧЕГО ПИТАНИЯ ДЕТЕЙ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1885" y="1760377"/>
            <a:ext cx="4514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>
                <a:solidFill>
                  <a:srgbClr val="E76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БЕСПЛАТНЫМ ГОРЯЧИМ ПИТАНИЕМ УЧАЩИХСЯ 1-4 КЛАССОВ ГОСУДАРСТВЕННЫХ И МУНИЦИПАЛЬНЫХ ШКОЛ</a:t>
            </a:r>
            <a:endParaRPr lang="ru-RU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885" y="1057741"/>
            <a:ext cx="300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ТЫС. ДЕТЕЙ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 rot="16200000">
            <a:off x="-432186" y="1511430"/>
            <a:ext cx="1713291" cy="369332"/>
            <a:chOff x="2253101" y="1047462"/>
            <a:chExt cx="1713297" cy="36933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253101" y="1078257"/>
              <a:ext cx="1497733" cy="307744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253102" y="1047462"/>
              <a:ext cx="17132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10582" y="2902281"/>
            <a:ext cx="2343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1181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РЕБЕНОК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2502" y="3583935"/>
            <a:ext cx="425047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НУЖДАЮТСЯ В ОСОБОМ ПОДХОДЕ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К ОРГАНИЗАЦИИ ПИТАНИЯ В СВЯЗИ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С НАЛИЧИЕМ ЗАБОЛЕВАНИЙ И ИМЕЮЩИЕ ПРОТИВОПОКАЗАНИЯ ПО ПИТАНИЮ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x-none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СОЗДАЮТСЯ СПЕЦИАЛЬНЫЕ УСЛОВИЯ</a:t>
            </a:r>
            <a:endParaRPr lang="ru-RU" sz="1400" b="1" dirty="0">
              <a:solidFill>
                <a:srgbClr val="E75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502" y="5292597"/>
            <a:ext cx="4330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ПРЕДОСТАВЛЯЕТСЯ </a:t>
            </a:r>
            <a:r>
              <a:rPr lang="x-none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СТОИМОСТИ ГОРЯЧЕГО ПИТАНИЯ 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ЗА СЧЕТ СРЕДСТВ БЮДЖЕТА РЕСПУБЛИКИ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-123249" y="3931130"/>
            <a:ext cx="1186497" cy="195596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154991" y="5554173"/>
            <a:ext cx="625565" cy="215509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www.riadagestan.ru/upload/iblock/0e7/0e745c82b449125fda57c9d2c73b429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" b="16210"/>
          <a:stretch/>
        </p:blipFill>
        <p:spPr bwMode="auto">
          <a:xfrm>
            <a:off x="5060401" y="1291905"/>
            <a:ext cx="6151243" cy="53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6387BAD-70FD-4D3F-B2FC-BEB3099B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00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383338" y="258115"/>
            <a:ext cx="525327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ДОШКОЛЬНОЕ ОБРАЗОВАНИЕ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9613" y="792645"/>
            <a:ext cx="2548453" cy="937018"/>
            <a:chOff x="709613" y="1005040"/>
            <a:chExt cx="2548453" cy="93701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3" y="1021974"/>
              <a:ext cx="764603" cy="764603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1370018" y="1172617"/>
              <a:ext cx="1881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1127</a:t>
              </a:r>
              <a:r>
                <a:rPr lang="x-none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ДОО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394351" y="1005040"/>
              <a:ext cx="18637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E75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ФУНКЦИОНИРУЮТ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07512" y="2045681"/>
            <a:ext cx="3527901" cy="898148"/>
            <a:chOff x="709613" y="2044213"/>
            <a:chExt cx="3527901" cy="89814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3" y="2289715"/>
              <a:ext cx="676498" cy="516357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370126" y="2172920"/>
              <a:ext cx="28673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108 011</a:t>
              </a:r>
              <a:r>
                <a:rPr lang="x-none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ДЕТЕЙ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396452" y="2044213"/>
              <a:ext cx="13567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E75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ПОСЕЩАЮТ 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12509" y="3407036"/>
            <a:ext cx="4407910" cy="1459478"/>
            <a:chOff x="702337" y="2986698"/>
            <a:chExt cx="4407910" cy="145947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390834" y="3662307"/>
              <a:ext cx="3719413" cy="783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6057900" algn="l"/>
                </a:tabLst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 НИХ СОЗДАНЫ ГРУППЫ КРАТКОВРЕМЕННОГО И ПОЛНОГО ДНЯ ДЛЯ ДЕТЕЙ ДОШКОЛЬНОГО ВОЗРАСТА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71209" y="2986698"/>
              <a:ext cx="14494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4472C4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82</a:t>
              </a:r>
              <a:r>
                <a:rPr lang="ru-RU" sz="4800" b="1" dirty="0">
                  <a:solidFill>
                    <a:srgbClr val="E7605B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ДОО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7" y="3133046"/>
              <a:ext cx="764603" cy="764603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09613" y="5150792"/>
            <a:ext cx="4410806" cy="1429690"/>
            <a:chOff x="709613" y="4667660"/>
            <a:chExt cx="4410806" cy="142969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3" y="4917996"/>
              <a:ext cx="692929" cy="692929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401006" y="5543993"/>
              <a:ext cx="3719413" cy="553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tabLst>
                  <a:tab pos="6057900" algn="l"/>
                </a:tabLst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 ОЧЕРЕДИ НА ЗАЧИСЛЕНИЕ                                В ДЕТСКИЙ САД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397124" y="4807428"/>
              <a:ext cx="285046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4472C4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24 790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ДЕТЕЙ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397124" y="4667660"/>
              <a:ext cx="18467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E75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НАСЧИТЫВАЕТСЯ</a:t>
              </a: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379528" y="1380046"/>
            <a:ext cx="2128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ДЕТЕЙ ДОШКОЛЬНЫМ ОБРАЗОВАНИЕМ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989393"/>
            <a:ext cx="520181" cy="49978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328844" y="782832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  <a:endParaRPr lang="ru-RU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7"/>
          <a:srcRect l="10559" t="12556" r="21837" b="11095"/>
          <a:stretch/>
        </p:blipFill>
        <p:spPr>
          <a:xfrm>
            <a:off x="6040832" y="3507285"/>
            <a:ext cx="4919940" cy="3125404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814276" y="1365036"/>
            <a:ext cx="21913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  <a:r>
              <a:rPr lang="ru-RU" sz="1400" dirty="0"/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ДОШКОЛЬНЫМ ОБРАЗОВАНИЕМ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763592" y="767822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  <a:endParaRPr lang="ru-RU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8155382" y="932639"/>
            <a:ext cx="658894" cy="639788"/>
            <a:chOff x="3426726" y="350101"/>
            <a:chExt cx="658894" cy="665899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372" y="371115"/>
              <a:ext cx="644885" cy="644885"/>
            </a:xfrm>
            <a:prstGeom prst="rect">
              <a:avLst/>
            </a:prstGeom>
          </p:spPr>
        </p:pic>
        <p:sp>
          <p:nvSpPr>
            <p:cNvPr id="44" name="Овал 43"/>
            <p:cNvSpPr/>
            <p:nvPr/>
          </p:nvSpPr>
          <p:spPr>
            <a:xfrm>
              <a:off x="3426726" y="350101"/>
              <a:ext cx="658894" cy="658894"/>
            </a:xfrm>
            <a:prstGeom prst="ellipse">
              <a:avLst/>
            </a:prstGeom>
            <a:noFill/>
            <a:ln w="38100">
              <a:solidFill>
                <a:srgbClr val="D7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413786" y="2396070"/>
            <a:ext cx="380495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 КОНЦА ГОДА ПЛАНИРУЕТСЯ ВВОД:</a:t>
            </a:r>
          </a:p>
        </p:txBody>
      </p:sp>
      <p:grpSp>
        <p:nvGrpSpPr>
          <p:cNvPr id="45" name="Группа 44"/>
          <p:cNvGrpSpPr/>
          <p:nvPr/>
        </p:nvGrpSpPr>
        <p:grpSpPr>
          <a:xfrm rot="16200000">
            <a:off x="5479686" y="2551496"/>
            <a:ext cx="1397311" cy="369332"/>
            <a:chOff x="2620696" y="1003384"/>
            <a:chExt cx="1397315" cy="369332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6413786" y="2636669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RU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15290" y="2937058"/>
            <a:ext cx="1697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детских садов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8777316" y="2623996"/>
            <a:ext cx="14414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6900</a:t>
            </a:r>
            <a:endParaRPr lang="ru-RU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108652" y="293705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CF72ABC2-38F5-4B0E-A7EB-8450F96D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74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6315081" y="3849985"/>
            <a:ext cx="5091633" cy="2128090"/>
          </a:xfrm>
          <a:prstGeom prst="rect">
            <a:avLst/>
          </a:prstGeom>
          <a:noFill/>
          <a:ln w="28575">
            <a:solidFill>
              <a:srgbClr val="E75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545124" y="266797"/>
            <a:ext cx="621054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ОБНОВЛЕННЫХ ФГОС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3812" y="3889333"/>
            <a:ext cx="49760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ОБНОВЛЁННАЯ РЕДАКЦИЯ ФГОС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СОХРАНЯЕТ ПРИНЦИПЫ ВАРИАТИВНОСТИ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ФОРМИРОВАНИИ ШКОЛАМИ ОСНОВНЫХ ОБРАЗОВАТЕЛЬНЫХ ПРОГРАММ НАЧАЛЬНОГО ОБЩЕГО И ОСНОВНОГО ОБЩЕГО ОБРАЗОВАНИЯ,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УЧЁТ ИНТЕРЕСОВ И ВОЗМОЖНОСТЕЙ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ОБРАЗОВАТЕЛЬНЫХ ОРГАНИЗАЦИЙ И УЧЕНИКОВ. </a:t>
            </a:r>
            <a:endParaRPr lang="ru-R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015" y="890187"/>
            <a:ext cx="7342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Указ Президента Российской Федерации Путина В.В. от 21.07.2020 № 474 «О национальных целях и стратегических задачах развития Российской Федерации на период до 2030 года»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3" y="950149"/>
            <a:ext cx="662713" cy="646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8688" y="2060638"/>
            <a:ext cx="104640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68776" y="2060638"/>
            <a:ext cx="144638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ЗАДАЧА: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4713" y="3889333"/>
            <a:ext cx="4985612" cy="63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ПЛАТФОРМЫ «РОССИЙСКАЯ ЭЛЕКТРОННАЯ ШКОЛА»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4713" y="4651294"/>
            <a:ext cx="5181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1 СЕНТЯБРЯ 2022 г.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НАЧНУТ ДЕЙСТВОВАТЬ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ОБНОВЛЕННЫЕ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ФГОС НАЧАЛЬНОГО ОБЩЕГО И ОСНОВНОГО ОБЩЕГО ОБРАЗОВАНИЯ В КАЖДОЙ ШКОЛЕ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1" y="2027305"/>
            <a:ext cx="657225" cy="6572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37532" y="2471520"/>
            <a:ext cx="4999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ВХОЖДЕНИЕ РОССИЙСКОЙ ФЕДЕРАЦИИ В ЧИСЛО ДЕСЯТИ ВЕДУЩИХ СТРАН МИРА ПО КАЧЕСТВУ ОБЩЕГО ОБРАЗОВАНИЯ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8776" y="2416252"/>
            <a:ext cx="506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СОВРЕМЕННОЕ ОБРАЗОВАНИЕ - ФОРМИРОВАНИЕ ФУНКЦИОНАЛЬНОЙ ГРАМОТНОСТИ УЧАЩИХСЯ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" y="3908404"/>
            <a:ext cx="615462" cy="6154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5872060" y="2144838"/>
            <a:ext cx="658894" cy="665899"/>
            <a:chOff x="3426726" y="350101"/>
            <a:chExt cx="658894" cy="66589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372" y="371115"/>
              <a:ext cx="644885" cy="644885"/>
            </a:xfrm>
            <a:prstGeom prst="rect">
              <a:avLst/>
            </a:prstGeom>
          </p:spPr>
        </p:pic>
        <p:sp>
          <p:nvSpPr>
            <p:cNvPr id="21" name="Овал 20"/>
            <p:cNvSpPr/>
            <p:nvPr/>
          </p:nvSpPr>
          <p:spPr>
            <a:xfrm>
              <a:off x="3426726" y="350101"/>
              <a:ext cx="658894" cy="658894"/>
            </a:xfrm>
            <a:prstGeom prst="ellipse">
              <a:avLst/>
            </a:prstGeom>
            <a:noFill/>
            <a:ln w="38100">
              <a:solidFill>
                <a:srgbClr val="D7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" y="4647424"/>
            <a:ext cx="615462" cy="61546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852998" y="3546336"/>
            <a:ext cx="5597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E75F5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ru-RU" sz="8800" dirty="0">
              <a:solidFill>
                <a:srgbClr val="E75F5B"/>
              </a:solidFill>
            </a:endParaRP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5B203B9E-F54F-4171-B40E-B3ED6FE9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49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8530046" y="266797"/>
            <a:ext cx="322562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ЕГЭ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2413146" y="1400763"/>
            <a:ext cx="1310250" cy="127363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2399" y="1382455"/>
            <a:ext cx="22774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ОБЩЕСТВОЗНАНИЕ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АНГЛИЙСКИЙ ЯЗЫК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27572" y="910046"/>
            <a:ext cx="369332" cy="1828706"/>
            <a:chOff x="221913" y="2839518"/>
            <a:chExt cx="369332" cy="1828706"/>
          </a:xfrm>
        </p:grpSpPr>
        <p:sp>
          <p:nvSpPr>
            <p:cNvPr id="16" name="Прямоугольник 15"/>
            <p:cNvSpPr/>
            <p:nvPr/>
          </p:nvSpPr>
          <p:spPr>
            <a:xfrm rot="16200000">
              <a:off x="-452397" y="3601981"/>
              <a:ext cx="1709160" cy="331231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16200000">
              <a:off x="-507774" y="3569205"/>
              <a:ext cx="18287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 – 2021 гг. 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825458" y="891074"/>
            <a:ext cx="2898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ЧИСЛА </a:t>
            </a:r>
            <a:r>
              <a:rPr lang="ru-RU" sz="1400" b="1" dirty="0" smtClean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ВЫСОКОБАЛЬНЫХ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5308464" y="1624446"/>
            <a:ext cx="1310250" cy="127363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683152" y="1340822"/>
            <a:ext cx="30168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ПРОФИЛЬНАЯ МАТЕМАТИКА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72014" y="1074677"/>
            <a:ext cx="27073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ПОНИЖЕНИЕ РЕЗУЛЬТАТОВ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-289331" y="4027056"/>
            <a:ext cx="4388603" cy="2859305"/>
            <a:chOff x="-4153472" y="5594338"/>
            <a:chExt cx="4388603" cy="2859305"/>
          </a:xfrm>
        </p:grpSpPr>
        <p:graphicFrame>
          <p:nvGraphicFramePr>
            <p:cNvPr id="36" name="Диаграмма 35"/>
            <p:cNvGraphicFramePr/>
            <p:nvPr/>
          </p:nvGraphicFramePr>
          <p:xfrm>
            <a:off x="-4153472" y="5825582"/>
            <a:ext cx="4388603" cy="23532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8" name="Группа 27"/>
            <p:cNvGrpSpPr/>
            <p:nvPr/>
          </p:nvGrpSpPr>
          <p:grpSpPr>
            <a:xfrm>
              <a:off x="-3071119" y="5594338"/>
              <a:ext cx="2630102" cy="2859305"/>
              <a:chOff x="-359658" y="483936"/>
              <a:chExt cx="2630102" cy="2859305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-245304" y="2758466"/>
                <a:ext cx="81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2019 г.</a:t>
                </a: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567646" y="2758466"/>
                <a:ext cx="8197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2020 г.</a:t>
                </a:r>
              </a:p>
              <a:p>
                <a:pPr algn="ctr"/>
                <a:endParaRPr lang="ru-RU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615848" y="758280"/>
                <a:ext cx="704040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9%</a:t>
                </a: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1385843" y="483936"/>
                <a:ext cx="884601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11%</a:t>
                </a: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380596" y="2758466"/>
                <a:ext cx="8197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2021 г.</a:t>
                </a:r>
              </a:p>
              <a:p>
                <a:pPr algn="ctr"/>
                <a:endParaRPr lang="ru-RU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-359658" y="908138"/>
                <a:ext cx="1003801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8,4%</a:t>
                </a:r>
              </a:p>
            </p:txBody>
          </p:sp>
        </p:grpSp>
      </p:grpSp>
      <p:sp>
        <p:nvSpPr>
          <p:cNvPr id="38" name="Прямоугольник 37"/>
          <p:cNvSpPr/>
          <p:nvPr/>
        </p:nvSpPr>
        <p:spPr>
          <a:xfrm>
            <a:off x="830818" y="3321000"/>
            <a:ext cx="31120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КОЛИЧЕСТВА УЧАСТНИКОВ,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НАБРАВШИХ 80 И БОЛЕЕ БАЛЛОВ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 ВСЕМ ПРЕДМЕТАМ: </a:t>
            </a:r>
          </a:p>
        </p:txBody>
      </p:sp>
      <p:graphicFrame>
        <p:nvGraphicFramePr>
          <p:cNvPr id="43" name="Диаграмма 42"/>
          <p:cNvGraphicFramePr/>
          <p:nvPr/>
        </p:nvGraphicFramePr>
        <p:xfrm>
          <a:off x="3596155" y="4205506"/>
          <a:ext cx="3129603" cy="250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4013564" y="3757032"/>
            <a:ext cx="2611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СТОБАЛЛЬНИКОВ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236731" y="5233467"/>
            <a:ext cx="58541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</a:rPr>
              <a:t>24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461724" y="5317362"/>
            <a:ext cx="585417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194097" y="4360171"/>
            <a:ext cx="585417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</a:rPr>
              <a:t>49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5976652" y="1727722"/>
            <a:ext cx="4388603" cy="2381840"/>
            <a:chOff x="-4153472" y="5825582"/>
            <a:chExt cx="4388603" cy="2381840"/>
          </a:xfrm>
        </p:grpSpPr>
        <p:graphicFrame>
          <p:nvGraphicFramePr>
            <p:cNvPr id="53" name="Диаграмма 52"/>
            <p:cNvGraphicFramePr/>
            <p:nvPr/>
          </p:nvGraphicFramePr>
          <p:xfrm>
            <a:off x="-4153472" y="5825582"/>
            <a:ext cx="4388603" cy="23532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54" name="Группа 53"/>
            <p:cNvGrpSpPr/>
            <p:nvPr/>
          </p:nvGrpSpPr>
          <p:grpSpPr>
            <a:xfrm>
              <a:off x="-2959523" y="5939496"/>
              <a:ext cx="2448434" cy="2267926"/>
              <a:chOff x="-248062" y="829094"/>
              <a:chExt cx="2448434" cy="2267926"/>
            </a:xfrm>
          </p:grpSpPr>
          <p:sp>
            <p:nvSpPr>
              <p:cNvPr id="55" name="Прямоугольник 54"/>
              <p:cNvSpPr/>
              <p:nvPr/>
            </p:nvSpPr>
            <p:spPr>
              <a:xfrm>
                <a:off x="-245304" y="2758466"/>
                <a:ext cx="81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2019 г.</a:t>
                </a: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567646" y="2758466"/>
                <a:ext cx="81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2020 г.</a:t>
                </a: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549491" y="1048091"/>
                <a:ext cx="785793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268</a:t>
                </a: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1321280" y="1729981"/>
                <a:ext cx="785793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105</a:t>
                </a: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1380596" y="2758466"/>
                <a:ext cx="81977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600" b="1" dirty="0">
                    <a:latin typeface="Arial" panose="020B0604020202020204" pitchFamily="34" charset="0"/>
                  </a:rPr>
                  <a:t>2021 г.</a:t>
                </a: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-248062" y="829094"/>
                <a:ext cx="785793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>
                    <a:latin typeface="Arial" panose="020B0604020202020204" pitchFamily="34" charset="0"/>
                  </a:rPr>
                  <a:t>413</a:t>
                </a:r>
              </a:p>
            </p:txBody>
          </p:sp>
        </p:grpSp>
      </p:grpSp>
      <p:sp>
        <p:nvSpPr>
          <p:cNvPr id="61" name="Прямоугольник 60"/>
          <p:cNvSpPr/>
          <p:nvPr/>
        </p:nvSpPr>
        <p:spPr>
          <a:xfrm>
            <a:off x="7111420" y="1050659"/>
            <a:ext cx="3595423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ЧИСЛА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ВЫПУСКНИКОВ, НЕ ПРЕОДОЛЕВШИХ МИНИМАЛЬНЫЙ ПОРОГ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952386" y="4410282"/>
            <a:ext cx="4769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всех педагогов-предметников серию вебинаров и семинаров по устранению педагогических «дефицитов» в ходе ГИА-2021, чтобы исключить «педагогическую составляющую» неудач школьников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6952387" y="4360171"/>
            <a:ext cx="4630556" cy="187711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63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48014" y="1895259"/>
            <a:ext cx="3529012" cy="345265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424" y="2397549"/>
            <a:ext cx="47916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требования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организации обучения обучающихся с ограниченными возможностями здоровья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пролонгацию сроков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освоения образовательных программ, реализацию программы коррекционной работы, внесение изменений в учебные планы обучающихся с ОВЗ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специальными учебниками,   в том числе для слепых , обучающихся на шрифте Брайля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454" y="1895259"/>
            <a:ext cx="3618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ОБЕСПЕЧИТЬ: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398" y="1718526"/>
            <a:ext cx="658894" cy="665899"/>
            <a:chOff x="3426726" y="350101"/>
            <a:chExt cx="658894" cy="66589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372" y="371115"/>
              <a:ext cx="644885" cy="644885"/>
            </a:xfrm>
            <a:prstGeom prst="rect">
              <a:avLst/>
            </a:prstGeom>
          </p:spPr>
        </p:pic>
        <p:sp>
          <p:nvSpPr>
            <p:cNvPr id="13" name="Овал 12"/>
            <p:cNvSpPr/>
            <p:nvPr/>
          </p:nvSpPr>
          <p:spPr>
            <a:xfrm>
              <a:off x="3426726" y="350101"/>
              <a:ext cx="658894" cy="658894"/>
            </a:xfrm>
            <a:prstGeom prst="ellipse">
              <a:avLst/>
            </a:prstGeom>
            <a:noFill/>
            <a:ln w="38100">
              <a:solidFill>
                <a:srgbClr val="D7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41456" y="2502488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5349" y="3540580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5348" y="5219929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2" y="1828821"/>
            <a:ext cx="691394" cy="65894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48388" y="1695910"/>
            <a:ext cx="5183840" cy="92333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043896" y="1695910"/>
            <a:ext cx="5363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ИНФРАСТРУКТУРЫ КОРРЕКЦИОННЫХ ШКОЛ, ПЕРЕЗАГРУЗКА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26331" y="2740593"/>
            <a:ext cx="5786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материально-технической базы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 специальных коррекционных образовательных учреждений на </a:t>
            </a:r>
            <a:r>
              <a:rPr lang="ru-RU" sz="1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46,0 млн руб.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2020-2022 гг.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обеспечит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эффективную профессиональную ориентацию и мотивацию детей                        с инвалидностью и ОВЗ к получению профессионального образования, содействие их трудоустройству и социокультурной инклюзии в общество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модернизация и обновление материально-технической базы</a:t>
            </a: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2021 г. в 4 организациях осуществляющих образовательную деятельность исключительно по адаптированным общеобразовательным программам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12457" y="2789664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712455" y="3798531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712456" y="5258045"/>
            <a:ext cx="217075" cy="239486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49915" y="270773"/>
            <a:ext cx="11161541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9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ОБРАЗОВАНИЕ ДЕТЕЙ, НУЖДАЮЩИХСЯ В ОСОБЫХ УСЛОВИЯХ ОБУЧЕНИЯ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3D3800-FB7E-4801-9623-E6C0470C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73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540135" y="4001436"/>
            <a:ext cx="4792035" cy="2692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50863" y="766066"/>
            <a:ext cx="4792035" cy="3115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53199" y="270773"/>
            <a:ext cx="505825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ШКОЛЬНЫЙ АВТОТРАНСПОРТ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pic>
        <p:nvPicPr>
          <p:cNvPr id="8" name="Рисунок 7"/>
          <p:cNvPicPr/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979073"/>
            <a:ext cx="755849" cy="7558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3327" y="674103"/>
            <a:ext cx="11908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583</a:t>
            </a:r>
            <a:r>
              <a:rPr lang="ru-RU" sz="32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2489" y="2150046"/>
            <a:ext cx="208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652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83327" y="1951463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86620" y="2284115"/>
            <a:ext cx="2959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ЕДИНИЦАМИ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ШКОЛЬНОГО ТРАНСПОРТА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18603" y="1301483"/>
            <a:ext cx="4024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ОБЩЕОБРАЗОВАТЕЛЬНЫЕ ОРГАНИЗАЦИИ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64" y="2025222"/>
            <a:ext cx="732462" cy="71900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2488" y="3208150"/>
            <a:ext cx="208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563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326" y="3009567"/>
            <a:ext cx="324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СЕЛЬСКОЙ МЕСТНОСТИ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6619" y="3342219"/>
            <a:ext cx="2959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ЕДИНИЦ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ШКОЛЬНОГО ТРАНСПОРТА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63" y="3083326"/>
            <a:ext cx="732462" cy="71900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15896" y="4376765"/>
            <a:ext cx="4449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ОСУЩЕСТВЛЕНА ПОСТАВКА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0135" y="3998597"/>
            <a:ext cx="1397311" cy="369332"/>
            <a:chOff x="2620696" y="1003384"/>
            <a:chExt cx="1397315" cy="36933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283654" y="4631369"/>
            <a:ext cx="208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116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27785" y="4765438"/>
            <a:ext cx="2959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ЕДИНИЦ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ШКОЛЬНОГО ТРАНСПОРТА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857" y="4552022"/>
            <a:ext cx="732462" cy="719008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76662" y="6254267"/>
            <a:ext cx="4526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ЗА СЧЕТ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ФБ </a:t>
            </a:r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В РАМКАХ РАСПОРЯЖЕНИЯ ПРАВИТЕЛЬСТВА РОССИЙСКОЙ ФЕДЕРАЦИИ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ОТ 31.08.2021 № 2403-р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35447" y="5569237"/>
            <a:ext cx="208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95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324319" y="5372840"/>
            <a:ext cx="3240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СЕЛЬСКОЙ МЕСТНОСТИ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067909" y="5714790"/>
            <a:ext cx="2959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ЕДИНИЦ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ШКОЛЬНОГО ТРАНСПОРТА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856" y="5446599"/>
            <a:ext cx="732462" cy="719008"/>
          </a:xfrm>
          <a:prstGeom prst="rect">
            <a:avLst/>
          </a:prstGeom>
        </p:spPr>
      </p:pic>
      <p:grpSp>
        <p:nvGrpSpPr>
          <p:cNvPr id="56" name="Группа 55"/>
          <p:cNvGrpSpPr/>
          <p:nvPr/>
        </p:nvGrpSpPr>
        <p:grpSpPr>
          <a:xfrm>
            <a:off x="5590618" y="4777407"/>
            <a:ext cx="5591782" cy="1916781"/>
            <a:chOff x="5732712" y="984974"/>
            <a:chExt cx="5591782" cy="1916781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5732712" y="984974"/>
              <a:ext cx="5591782" cy="19167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па 53"/>
            <p:cNvGrpSpPr/>
            <p:nvPr/>
          </p:nvGrpSpPr>
          <p:grpSpPr>
            <a:xfrm>
              <a:off x="5773322" y="1042489"/>
              <a:ext cx="5288390" cy="1823355"/>
              <a:chOff x="5635314" y="3068457"/>
              <a:chExt cx="5288390" cy="1823355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10285290" y="3573158"/>
                <a:ext cx="638414" cy="638414"/>
                <a:chOff x="1013037" y="3717845"/>
                <a:chExt cx="604236" cy="604236"/>
              </a:xfrm>
            </p:grpSpPr>
            <p:grpSp>
              <p:nvGrpSpPr>
                <p:cNvPr id="42" name="Группа 41"/>
                <p:cNvGrpSpPr/>
                <p:nvPr/>
              </p:nvGrpSpPr>
              <p:grpSpPr>
                <a:xfrm>
                  <a:off x="1275978" y="3835093"/>
                  <a:ext cx="84677" cy="378678"/>
                  <a:chOff x="1308688" y="3697770"/>
                  <a:chExt cx="102200" cy="457043"/>
                </a:xfrm>
              </p:grpSpPr>
              <p:sp>
                <p:nvSpPr>
                  <p:cNvPr id="44" name="Скругленный прямоугольник 43"/>
                  <p:cNvSpPr/>
                  <p:nvPr/>
                </p:nvSpPr>
                <p:spPr>
                  <a:xfrm rot="2802702">
                    <a:off x="1135729" y="3879654"/>
                    <a:ext cx="451363" cy="98955"/>
                  </a:xfrm>
                  <a:prstGeom prst="roundRect">
                    <a:avLst/>
                  </a:prstGeom>
                  <a:solidFill>
                    <a:srgbClr val="D7D6D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5" name="Скругленный прямоугольник 44"/>
                  <p:cNvSpPr/>
                  <p:nvPr/>
                </p:nvSpPr>
                <p:spPr>
                  <a:xfrm rot="7900134">
                    <a:off x="1132484" y="3873974"/>
                    <a:ext cx="451363" cy="98955"/>
                  </a:xfrm>
                  <a:prstGeom prst="roundRect">
                    <a:avLst/>
                  </a:prstGeom>
                  <a:solidFill>
                    <a:srgbClr val="D7D6D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43" name="Овал 42"/>
                <p:cNvSpPr/>
                <p:nvPr/>
              </p:nvSpPr>
              <p:spPr>
                <a:xfrm>
                  <a:off x="1013037" y="3717845"/>
                  <a:ext cx="604236" cy="604236"/>
                </a:xfrm>
                <a:prstGeom prst="ellipse">
                  <a:avLst/>
                </a:prstGeom>
                <a:noFill/>
                <a:ln w="28575">
                  <a:solidFill>
                    <a:srgbClr val="D7D6D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6" name="Прямоугольник 45"/>
              <p:cNvSpPr/>
              <p:nvPr/>
            </p:nvSpPr>
            <p:spPr>
              <a:xfrm>
                <a:off x="5654678" y="3448881"/>
                <a:ext cx="48368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x-none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НЕ ВВЕДЕНЫ В ЭКСПЛУАТАЦИЮ</a:t>
                </a:r>
                <a:r>
                  <a:rPr lang="ru-RU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:r>
                  <a:rPr lang="x-none" b="1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 ПРИЧИНЕ ОТСУТСТВИЯ ЛИЦЕНЗИИ</a:t>
                </a:r>
                <a:endParaRPr lang="ru-RU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6398128" y="4122371"/>
                <a:ext cx="208826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4400" b="1" dirty="0">
                    <a:solidFill>
                      <a:srgbClr val="E75F5B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 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7105497" y="4243165"/>
                <a:ext cx="295987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x-non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ЕДИНИЦ 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x-non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ШКОЛЬНОГО ТРАНСПОРТА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721324" y="4112467"/>
                <a:ext cx="732462" cy="719008"/>
              </a:xfrm>
              <a:prstGeom prst="rect">
                <a:avLst/>
              </a:prstGeom>
            </p:spPr>
          </p:pic>
          <p:grpSp>
            <p:nvGrpSpPr>
              <p:cNvPr id="50" name="Группа 49"/>
              <p:cNvGrpSpPr/>
              <p:nvPr/>
            </p:nvGrpSpPr>
            <p:grpSpPr>
              <a:xfrm>
                <a:off x="5635314" y="3068457"/>
                <a:ext cx="1688455" cy="369332"/>
                <a:chOff x="2620696" y="1003384"/>
                <a:chExt cx="1688460" cy="369332"/>
              </a:xfrm>
            </p:grpSpPr>
            <p:sp>
              <p:nvSpPr>
                <p:cNvPr id="51" name="Прямоугольник 50"/>
                <p:cNvSpPr/>
                <p:nvPr/>
              </p:nvSpPr>
              <p:spPr>
                <a:xfrm>
                  <a:off x="2620696" y="1035486"/>
                  <a:ext cx="1661442" cy="323048"/>
                </a:xfrm>
                <a:prstGeom prst="rect">
                  <a:avLst/>
                </a:prstGeom>
                <a:solidFill>
                  <a:srgbClr val="0750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2698210" y="1003384"/>
                  <a:ext cx="1610946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12.04.</a:t>
                  </a:r>
                  <a:r>
                    <a:rPr lang="x-none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202</a:t>
                  </a:r>
                  <a:r>
                    <a:rPr lang="ru-RU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г. </a:t>
                  </a:r>
                  <a:r>
                    <a:rPr lang="x-none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ru-R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026" name="Picture 2" descr="https://www.riadagestan.ru/upload/iblock/b90/b90982af5aecaa0100fa2c4a5bcf15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99" r="17863" b="7981"/>
          <a:stretch/>
        </p:blipFill>
        <p:spPr bwMode="auto">
          <a:xfrm>
            <a:off x="5608706" y="770955"/>
            <a:ext cx="5592110" cy="39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26C43AE8-2853-44EE-A684-E9D1AEC1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9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7032625" y="3871964"/>
            <a:ext cx="4291869" cy="1536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8538518" y="686977"/>
            <a:ext cx="3018971" cy="2168239"/>
            <a:chOff x="786213" y="2748982"/>
            <a:chExt cx="3018971" cy="2787859"/>
          </a:xfrm>
        </p:grpSpPr>
        <p:graphicFrame>
          <p:nvGraphicFramePr>
            <p:cNvPr id="27" name="Диаграмма 26"/>
            <p:cNvGraphicFramePr/>
            <p:nvPr>
              <p:extLst>
                <p:ext uri="{D42A27DB-BD31-4B8C-83A1-F6EECF244321}">
                  <p14:modId xmlns:p14="http://schemas.microsoft.com/office/powerpoint/2010/main" val="3981125402"/>
                </p:ext>
              </p:extLst>
            </p:nvPr>
          </p:nvGraphicFramePr>
          <p:xfrm>
            <a:off x="786213" y="3156853"/>
            <a:ext cx="3018971" cy="23799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Прямоугольник 24"/>
            <p:cNvSpPr/>
            <p:nvPr/>
          </p:nvSpPr>
          <p:spPr>
            <a:xfrm>
              <a:off x="1481632" y="3464629"/>
              <a:ext cx="8911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5,2 </a:t>
              </a:r>
            </a:p>
            <a:p>
              <a:pPr algn="ctr"/>
              <a:r>
                <a:rPr lang="ru-RU" sz="1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 РУБ</a:t>
              </a:r>
              <a:endParaRPr lang="ru-RU" sz="700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220695" y="2748982"/>
              <a:ext cx="92980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lang="ru-RU" sz="1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1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 РУБ</a:t>
              </a:r>
            </a:p>
            <a:p>
              <a:endParaRPr lang="ru-RU" sz="1200" dirty="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773700" y="3136487"/>
            <a:ext cx="3604492" cy="595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94657" y="270773"/>
            <a:ext cx="10816799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ПРОФИЛАКТИКА СОЦИАЛЬНОГО СИРОТСТВА И СЕМЕЙНОГО НЕБЛАГОПОЛУЧИЯ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sz="1700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ГОД ОБРАЗОВАНИЯ В РЕСПУБЛИКЕ ДАГЕСТАН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 rot="16200000">
            <a:off x="36873" y="1306019"/>
            <a:ext cx="1397311" cy="369332"/>
            <a:chOff x="2620696" y="1003384"/>
            <a:chExt cx="1397315" cy="36933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20195" y="1104316"/>
            <a:ext cx="4177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ДЕТЕЙ, ОСТАВШИХСЯ БЕЗ РОДИТЕЛЬСКОГО ПОПЕЧЕНИЯ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93132" y="2118799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824483" y="1974697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381</a:t>
            </a:r>
            <a:endParaRPr lang="ru-RU" sz="4800" b="1" dirty="0">
              <a:solidFill>
                <a:srgbClr val="E75F5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24873" y="2463092"/>
            <a:ext cx="104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73699" y="3085916"/>
            <a:ext cx="3346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сегодня их число составляет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3680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15039" y="1055457"/>
            <a:ext cx="37099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ПРОВЕДЕНА ИНДЕКСАЦИЯ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ВСЕХ ВИДОВ СОЦИАЛЬНЫХ ПОСОБИЙ НА СОДЕРЖАНИЕ ДЕТЕЙ, ВОСПИТЫВАЮЩИХСЯ В ЗАМЕЩАЮЩИХ СЕМЬЯХ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/>
          <a:srcRect t="8889" b="26032"/>
          <a:stretch/>
        </p:blipFill>
        <p:spPr>
          <a:xfrm>
            <a:off x="582964" y="3933825"/>
            <a:ext cx="6190168" cy="226604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34035" y="6078281"/>
            <a:ext cx="6371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актуальная информация о социальной поддержке детей-сирот и систематизации порядка формирования списков сведения о детях-сиротах, нуждающихся в жилых помещениях</a:t>
            </a:r>
          </a:p>
        </p:txBody>
      </p:sp>
      <p:grpSp>
        <p:nvGrpSpPr>
          <p:cNvPr id="33" name="Группа 32"/>
          <p:cNvGrpSpPr/>
          <p:nvPr/>
        </p:nvGrpSpPr>
        <p:grpSpPr>
          <a:xfrm rot="16200000">
            <a:off x="6654051" y="4073667"/>
            <a:ext cx="1397311" cy="369332"/>
            <a:chOff x="2620696" y="1003384"/>
            <a:chExt cx="1397315" cy="36933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7537373" y="3871964"/>
            <a:ext cx="4177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782024" y="43960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  <a:endParaRPr lang="ru-RU" sz="4800" b="1" dirty="0">
              <a:solidFill>
                <a:srgbClr val="E75F5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782414" y="4884486"/>
            <a:ext cx="1040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73" y="4204620"/>
            <a:ext cx="985157" cy="1060938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64EBE0-D61E-497B-B6A9-1A0110E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15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ОО\РДШ\Без имени-1.jpg"/>
          <p:cNvPicPr>
            <a:picLocks noChangeAspect="1" noChangeArrowheads="1"/>
          </p:cNvPicPr>
          <p:nvPr/>
        </p:nvPicPr>
        <p:blipFill rotWithShape="1">
          <a:blip r:embed="rId2" cstate="print"/>
          <a:srcRect l="5143" t="20894" r="27789" b="14894"/>
          <a:stretch/>
        </p:blipFill>
        <p:spPr bwMode="auto">
          <a:xfrm>
            <a:off x="5868491" y="931010"/>
            <a:ext cx="1340056" cy="125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926580" y="1098297"/>
            <a:ext cx="3096617" cy="813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ru-RU" sz="32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155 425 </a:t>
            </a: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УЧАСТНИКОВ</a:t>
            </a:r>
            <a:r>
              <a:rPr lang="ru-RU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3110" y="1039018"/>
            <a:ext cx="3928832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РОССИЙСКОЕ ДВИЖЕНИЕ ШКОЛЬНИКОВ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4522" y="844392"/>
            <a:ext cx="5416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РАЗРАБОТАНЫ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развития воспитания в РД на 2022 – 2025 гг.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 мероприятий по реализации в РД в 2022 - 2025 гг. Стратегии развития воспитания в РФ на период до 2025 г., утвержденной распоряжением Правительства Российской Федерации от 29 мая 2015 г. № 996-р</a:t>
            </a:r>
            <a:endParaRPr lang="ru-RU" sz="10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" y="857982"/>
            <a:ext cx="813122" cy="8131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21368" y="271715"/>
            <a:ext cx="497117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ВОСПИТАТЕЛЬНАЯ ДЕЯТЕЛЬНОСТЬ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r>
                <a:rPr lang="ru-RU" sz="1700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ГОД ОБРАЗОВАНИЯ В РЕСПУБЛИКЕ ДАГЕСТАН 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939507" y="2618845"/>
            <a:ext cx="2771986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20 057 </a:t>
            </a:r>
            <a:r>
              <a:rPr lang="ru-RU" sz="14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УЧАСТНИКОВ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53110" y="2217441"/>
            <a:ext cx="5398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ВСЕРОССИЙСКОЕ ВОЕННО-ПАТРИОТИЧЕСКОЕ ОБЩЕСТВЕННОЕ ДВИЖЕНИЕ «ЮНАРМИЯ»</a:t>
            </a:r>
            <a:endParaRPr lang="ru-RU" sz="1400" dirty="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979533" y="2226700"/>
            <a:ext cx="1009186" cy="956168"/>
            <a:chOff x="422313" y="2986994"/>
            <a:chExt cx="1009186" cy="95616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22313" y="2986994"/>
              <a:ext cx="1009186" cy="956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7" name="Объект 6" descr="Безымянный-1.em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13" y="3032977"/>
              <a:ext cx="974811" cy="910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5931137" y="3262047"/>
            <a:ext cx="1124223" cy="1079783"/>
            <a:chOff x="441423" y="5175034"/>
            <a:chExt cx="995520" cy="95616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41423" y="5175034"/>
              <a:ext cx="995520" cy="956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7" y="5231101"/>
              <a:ext cx="871348" cy="844033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6939507" y="5528895"/>
            <a:ext cx="422888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ТЕЛЕВИЗИОННЫЕ ОТРЯДЫ КРАЕВЕДОВ-СЛЕДОПЫТОВ</a:t>
            </a:r>
            <a:endParaRPr lang="ru-RU" sz="1400" dirty="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917530" y="5939359"/>
            <a:ext cx="2815940" cy="641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2 500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939507" y="4707923"/>
            <a:ext cx="2749611" cy="7413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5 000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УЧАСТНИКОВ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8281" r="58861" b="4670"/>
          <a:stretch/>
        </p:blipFill>
        <p:spPr>
          <a:xfrm>
            <a:off x="5986030" y="4440109"/>
            <a:ext cx="989540" cy="94100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5969178" y="5469697"/>
            <a:ext cx="995520" cy="1029541"/>
            <a:chOff x="428226" y="4058569"/>
            <a:chExt cx="995520" cy="956168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28226" y="4058569"/>
              <a:ext cx="995520" cy="956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:\Users\User\Desktop\img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52" y="4092508"/>
              <a:ext cx="935803" cy="8882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Прямоугольник 29"/>
          <p:cNvSpPr/>
          <p:nvPr/>
        </p:nvSpPr>
        <p:spPr>
          <a:xfrm>
            <a:off x="6939507" y="4387614"/>
            <a:ext cx="49805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ВСЕРОССИЙСКОЕ ОБЩЕСТВЕННОЕ ДВИЖЕНИЕ «ВОЛОНТЕРЫ ПОБЕДЫ»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92384" y="4656548"/>
            <a:ext cx="5058704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ФУНКЦИОНИРУЮТ 4 ЦЕНТРА «АВАНГАРД»                 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УЧЕБНО-МЕТОДИЧЕСКИЕ ЦЕНТРЫ ВОЕННО-ПАТРИОТИЧЕСКОГО ВОСПИТАНИЯ В ГОРОДАХ: </a:t>
            </a:r>
          </a:p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КАСПИЙСК</a:t>
            </a:r>
          </a:p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ХАСАВЮРТ </a:t>
            </a:r>
          </a:p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ДЕРБЕНТ</a:t>
            </a:r>
          </a:p>
          <a:p>
            <a:pPr>
              <a:lnSpc>
                <a:spcPct val="115000"/>
              </a:lnSpc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БУЙНАКСК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26580" y="3369032"/>
            <a:ext cx="3603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ЮНЫЕ ИНСПЕКТОРА ДВИЖЕНИЯ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39878" y="3603003"/>
            <a:ext cx="2838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37 041 </a:t>
            </a:r>
            <a:r>
              <a:rPr lang="ru-RU" sz="14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УЧАСТНИК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92384" y="2496051"/>
            <a:ext cx="3315700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4472C4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ОСНОВНЫЕ НАПРАВЛЕНИЯ: </a:t>
            </a:r>
            <a:endParaRPr lang="ru-RU" sz="1400" dirty="0">
              <a:solidFill>
                <a:srgbClr val="4472C4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75022" y="2717817"/>
            <a:ext cx="5285312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ОЗНАКОМЛЕНИЕ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ДЕТЕЙ С КУЛЬТУРНЫМ НАСЛЕДИЕМ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ОЗНАКОМЛЕНИЕ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ТРАДИЦИЯМИ МНОГОНАЦИОНАЛЬНОГО НАРОДА РФ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ПАТРИОТИЗМА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ГРАЖДАНСТВЕННОСТИ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УВАЖЕНИЕ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ПАМЯТИ ЗАЩИТНИКОВ ОТЕЧЕСТВА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УВАЖЕНИЕ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ПОДВИГА ГЕРОЕВ ОТЕЧЕСТВА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" y="2407128"/>
            <a:ext cx="848812" cy="8488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6" y="4742495"/>
            <a:ext cx="707672" cy="775748"/>
          </a:xfrm>
          <a:prstGeom prst="rect">
            <a:avLst/>
          </a:prstGeom>
        </p:spPr>
      </p:pic>
      <p:sp>
        <p:nvSpPr>
          <p:cNvPr id="33" name="Номер слайда 32">
            <a:extLst>
              <a:ext uri="{FF2B5EF4-FFF2-40B4-BE49-F238E27FC236}">
                <a16:creationId xmlns:a16="http://schemas.microsoft.com/office/drawing/2014/main" id="{2F4472BC-BED1-45EA-AFF6-3388DDB8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340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1190381684"/>
              </p:ext>
            </p:extLst>
          </p:nvPr>
        </p:nvGraphicFramePr>
        <p:xfrm>
          <a:off x="5967981" y="2922811"/>
          <a:ext cx="5617834" cy="3468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498588" y="306454"/>
            <a:ext cx="50958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ДОПОЛНИТЕЛЬНОЕ ОБРАЗОВАНИЕ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230938" y="1321802"/>
            <a:ext cx="498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ОХВАТ ДЕТЕЙ ПРОГРАММАМИ ДОПОЛНИТЕЛЬНОГО ОБРАЗОВАНИЯ </a:t>
            </a:r>
            <a:endParaRPr lang="ru-RU" dirty="0"/>
          </a:p>
        </p:txBody>
      </p:sp>
      <p:grpSp>
        <p:nvGrpSpPr>
          <p:cNvPr id="46" name="Группа 45"/>
          <p:cNvGrpSpPr/>
          <p:nvPr/>
        </p:nvGrpSpPr>
        <p:grpSpPr>
          <a:xfrm rot="16200000">
            <a:off x="360724" y="903409"/>
            <a:ext cx="1397311" cy="369332"/>
            <a:chOff x="2620696" y="1003384"/>
            <a:chExt cx="1397315" cy="369332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1257154" y="600028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906883" y="4281283"/>
            <a:ext cx="1678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РЕСПУБЛИКЕ РЕАЛИЗУЮТСЯ 1428 ПРОГРАММ 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7224299" y="1008840"/>
            <a:ext cx="3262623" cy="1631216"/>
            <a:chOff x="8234886" y="4079919"/>
            <a:chExt cx="3262623" cy="163121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400886" y="4079919"/>
              <a:ext cx="3096623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СПОРТИВНОЕ </a:t>
              </a:r>
            </a:p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НАУЧНО-ТЕХНИЧЕСКОЕ </a:t>
              </a:r>
            </a:p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ХУДОЖЕСТВЕННОЕ  </a:t>
              </a:r>
            </a:p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ЭКОЛОГО-БИОЛОГИЧЕСКОЕ</a:t>
              </a:r>
            </a:p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ТУРИСТСКО-КРАЕВЕДЧЕСКОЕ</a:t>
              </a:r>
            </a:p>
            <a:p>
              <a:pPr>
                <a:lnSpc>
                  <a:spcPts val="2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СОЦИАЛЬНО-ПЕДАГОГИЧЕСКОЕ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234886" y="4642699"/>
              <a:ext cx="201368" cy="201368"/>
            </a:xfrm>
            <a:prstGeom prst="rect">
              <a:avLst/>
            </a:prstGeom>
            <a:solidFill>
              <a:srgbClr val="E75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8234886" y="4910012"/>
              <a:ext cx="201368" cy="201368"/>
            </a:xfrm>
            <a:prstGeom prst="rect">
              <a:avLst/>
            </a:prstGeom>
            <a:solidFill>
              <a:srgbClr val="F7CA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8236067" y="5171136"/>
              <a:ext cx="201368" cy="20136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8234886" y="5431787"/>
              <a:ext cx="201368" cy="20136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8234886" y="4386315"/>
              <a:ext cx="201368" cy="201368"/>
            </a:xfrm>
            <a:prstGeom prst="rect">
              <a:avLst/>
            </a:prstGeom>
            <a:solidFill>
              <a:srgbClr val="6D9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8234886" y="4139487"/>
              <a:ext cx="201368" cy="20136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9262271" y="2842294"/>
            <a:ext cx="64633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ru-RU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9333246" y="6206325"/>
            <a:ext cx="64633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endParaRPr lang="ru-RU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375050" y="5929326"/>
            <a:ext cx="64633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ru-RU" b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6590332" y="4559063"/>
            <a:ext cx="64633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ru-RU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7199839" y="3183108"/>
            <a:ext cx="51809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lang="ru-RU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129415" y="2816399"/>
            <a:ext cx="51809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8" y="2287916"/>
            <a:ext cx="5202749" cy="3902062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D6A1215D-BF53-4942-BE7B-D5E11EF5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53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04689" y="1160463"/>
            <a:ext cx="4903973" cy="746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89819" y="2049748"/>
            <a:ext cx="4918843" cy="715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975992" y="1124744"/>
            <a:ext cx="5273519" cy="715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975991" y="2051725"/>
            <a:ext cx="5273520" cy="9458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78A8826-E8F6-410C-A747-672E9899AF0F}"/>
              </a:ext>
            </a:extLst>
          </p:cNvPr>
          <p:cNvSpPr/>
          <p:nvPr/>
        </p:nvSpPr>
        <p:spPr>
          <a:xfrm>
            <a:off x="3439886" y="314498"/>
            <a:ext cx="78846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ЗАДАЧИ ДОПОЛНИТЕЛЬНОГО ОБРАЗОВАНИЯ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186EB6E-BD02-4C6B-8971-5E95A91D3510}"/>
              </a:ext>
            </a:extLst>
          </p:cNvPr>
          <p:cNvSpPr/>
          <p:nvPr/>
        </p:nvSpPr>
        <p:spPr>
          <a:xfrm>
            <a:off x="885352" y="1200231"/>
            <a:ext cx="5076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ОХВАТА ДЕТЕЙ ОТ 5 ДО 18 ЛЕТ ПРОГРАММАМИ ДОПОЛНИТЕЛЬНОГО ОБРАЗОВАНИЯ –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186EB6E-BD02-4C6B-8971-5E95A91D3510}"/>
              </a:ext>
            </a:extLst>
          </p:cNvPr>
          <p:cNvSpPr/>
          <p:nvPr/>
        </p:nvSpPr>
        <p:spPr>
          <a:xfrm>
            <a:off x="6053432" y="2064428"/>
            <a:ext cx="53058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ПРОЕКТА «ФУТБОЛ В ШКОЛЕ» В ОБЩЕОБРАЗОВАТЕЛЬНЫЕ УЧРЕЖДЕНИЯ, СОЗДАНИЕ ШКОЛЬНОЙ ФУТБОЛЬНОЙ ЛИГИ, С ОХВАТОМ БОЛЕЕ                            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ОБЩЕОБРАЗОВАТЕЛЬНЫХ ОРГАНИЗАЦИЙ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186EB6E-BD02-4C6B-8971-5E95A91D3510}"/>
              </a:ext>
            </a:extLst>
          </p:cNvPr>
          <p:cNvSpPr/>
          <p:nvPr/>
        </p:nvSpPr>
        <p:spPr>
          <a:xfrm>
            <a:off x="5975991" y="1121565"/>
            <a:ext cx="53597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ИНФРАСТРУКТУРЫ РЕГИОНАЛЬНОГО И МУНИЦИПАЛЬНЫХ ЦЕНТРОВ ДЕТСКО-ЮНОШЕСКОГО ТУРИЗМА. СОЗДАНИЕ </a:t>
            </a:r>
            <a:r>
              <a:rPr lang="ru-RU" sz="14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МУНИЦИПАЛЬНЫХ ЦЕНТРОВ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186EB6E-BD02-4C6B-8971-5E95A91D3510}"/>
              </a:ext>
            </a:extLst>
          </p:cNvPr>
          <p:cNvSpPr/>
          <p:nvPr/>
        </p:nvSpPr>
        <p:spPr>
          <a:xfrm>
            <a:off x="847498" y="2054669"/>
            <a:ext cx="5184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ТЕАТРАЛЬНЫХ И СПОРТИВНЫХ КРУЖКОВ, ШКОЛЬНЫХ СПОРТИВНЫХ КЛУБОВ В КАЖДОМ ОБЩЕОБРАЗОВАТЕЛЬНОМ УЧРЕЖДЕНИИ </a:t>
            </a:r>
          </a:p>
        </p:txBody>
      </p:sp>
      <p:grpSp>
        <p:nvGrpSpPr>
          <p:cNvPr id="44" name="Группа 43"/>
          <p:cNvGrpSpPr/>
          <p:nvPr/>
        </p:nvGrpSpPr>
        <p:grpSpPr>
          <a:xfrm rot="16200000">
            <a:off x="-71076" y="1367096"/>
            <a:ext cx="1397311" cy="369332"/>
            <a:chOff x="2620696" y="1003384"/>
            <a:chExt cx="1397315" cy="369332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E75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 r="11012" b="-255"/>
          <a:stretch/>
        </p:blipFill>
        <p:spPr>
          <a:xfrm>
            <a:off x="6447813" y="3314191"/>
            <a:ext cx="4801699" cy="32955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7"/>
          <a:stretch/>
        </p:blipFill>
        <p:spPr>
          <a:xfrm>
            <a:off x="442912" y="3314192"/>
            <a:ext cx="5793277" cy="329559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E91C6-AE38-4DD7-8BAB-CF01276A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866250" y="3744100"/>
            <a:ext cx="5137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«ДОЛЯ ПЕДАГОГИЧЕСКИХ РАБОТНИКОВ В ВОЗРАСТЕ ДО 35 ЛЕТ В ОБЩЕЙ ЧИСЛЕННОСТИ ПЕДАГОГИЧЕСКИХ РАБОТНИКОВ В СУБЪЕКТЕ РФ (2020 г.), %» РЕСПУБЛИКА ДАГЕСТАН ЗАНИМАЕТ  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- 56 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49407" y="206912"/>
            <a:ext cx="244326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1915" y="1326449"/>
            <a:ext cx="50624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«ТЕМП РОСТА ДОЛИ ФОНДА ОПЛАТЫ ТРУДА ПЕДАГОГИЧЕСКИХ РАБОТНИКОВ В ОБЩЕМ ФОНДЕ ОПЛАТЫ ТРУДА РАБОТНИКОВ ОБРАЗОВАТЕЛЬНЫХ ОРГАНИЗАЦИЙ В СУБЪЕКТЕ РФ (2019-2020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гг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.), %»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915" y="2580968"/>
            <a:ext cx="50624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«ДОЛЯ ФОНДА ОПЛАТЫ ТРУДА РУКОВОДЯЩИХ РАБОТНИКОВ В ОБЩЕМ ФОНДЕ ОПЛАТЫ ТРУДА РАБОТНИКОВ ОБРАЗОВАТЕЛЬНЫХ ОРГАНИЗАЦИЙ В СУБЪЕКТЕ РФ (2020 г.), %»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62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                          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915" y="3733590"/>
            <a:ext cx="50624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«ОТНОШЕНИЕ СРЕДНЕЙ ЗАРАБОТНОЙ ПЛАТЫ УЧИТЕЛЕЙ К СРЕДНЕМЕСЯЧНОЙ НАЧИСЛЕННОЙ ЗАРАБОТНОЙ ПЛАТЕ НАЕМНЫХ РАБОТНИКОВ В ОРГАНИЗАЦИЯХ У ИНДИВИДУАЛЬНЫХ ПРЕДПРИНИМАТЕЛЕЙ И ФИЗИЧЕСКИХ ЛИЦ В СУБЪЕКТЕ РФ (2020 г.), %» РЕСПУБЛИКА ДАГЕСТАН ЗАНИМАЕТ                     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58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-100 БАЛЛОВ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1915" y="5055489"/>
            <a:ext cx="50624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«ТЕМП РОСТА КОЛИЧЕСТВА ОБУЧАЮЩИХСЯ (ВОСПИТАННИКИ, УЧАЩИЕСЯ, СТУДЕНТЫ) В РАСЧЕТЕ НА                                      1 РАБОТНИКА ОБРАЗОВАТЕЛЬНЫХ ОРГАНИЗАЦИЙ В СУБЪЕКТЕ РФ (2019-2020 Гг.), %»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- 95 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66250" y="2561123"/>
            <a:ext cx="5137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«КОЛИЧЕСТВО РУКОВОДЯЩИХ РАБОТНИКОВ В РАСЧЕТЕ НА 10 ПЕДАГОГИЧЕСКИХ РАБОТНИКОВ ОБРАЗОВАТЕЛЬНЫХ ОРГАНИЗАЦИЙ В СУБЪЕКТЕ РФ (2020 г.), ЧЕЛ.»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 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66250" y="5055489"/>
            <a:ext cx="51379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«ДОЛЯ ГОСУДАРСТВЕННЫХ УСЛУГ И ФУНКЦИЙ В СФЕРЕ ОБРАЗОВАНИЯ, ПЕРЕВЕДЕННЫХ В ЭЛЕКТРОННЫЙ ВИД, В ОБЩЕМ КОЛИЧЕСТВЕ ГОСУДАРСТВЕННЫХ УСЛУГ И ФУНКЦИЙ В СФЕРЕ ОБРАЗОВАНИЯ В СУБЪЕКТЕ РФ (8 МЕСЯЦЕВ 2021 г.), %»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                          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59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2351" y="1347469"/>
            <a:ext cx="513180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«ТЕМП РОСТА ДОЛИ ЧИСЛЕННОСТИ ПЕДАГОГИЧЕСКИХ РАБОТНИКОВ В ОБЩЕЙ ЧИСЛЕННОСТИ РАБОТНИКОВ ОБРАЗОВАТЕЛЬНЫХ ОРГАНИЗАЦИЙ В СУБЪЕКТЕ РФ (2019-2020 Гг.), %» РЕСПУБЛИКА ДАГЕСТАН ЗАНИМАЕТ 60 МЕСТО В СТРАНЕ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96 БАЛЛОВ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5DCF6AB9-AE48-44C4-8F99-131E3258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273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0" b="6451"/>
          <a:stretch/>
        </p:blipFill>
        <p:spPr>
          <a:xfrm>
            <a:off x="0" y="-22301"/>
            <a:ext cx="12213993" cy="6880302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4181708" y="451617"/>
            <a:ext cx="8032286" cy="1497308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269177" y="625486"/>
            <a:ext cx="88475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rgbClr val="D74A48"/>
                </a:solidFill>
                <a:latin typeface="Arial Black" panose="020B0A04020102020204" pitchFamily="34" charset="0"/>
              </a:rPr>
              <a:t>РЕГИОНАЛЬНЫЙ ПРОЕКТ </a:t>
            </a:r>
          </a:p>
          <a:p>
            <a:pPr algn="r"/>
            <a:r>
              <a:rPr lang="ru-RU" sz="4000" b="1" dirty="0">
                <a:solidFill>
                  <a:srgbClr val="D74A48"/>
                </a:solidFill>
                <a:latin typeface="Arial Black" panose="020B0A04020102020204" pitchFamily="34" charset="0"/>
              </a:rPr>
              <a:t>«ФУТБОЛ В ШКОЛЕ»</a:t>
            </a:r>
          </a:p>
        </p:txBody>
      </p:sp>
      <p:grpSp>
        <p:nvGrpSpPr>
          <p:cNvPr id="84" name="Группа 83"/>
          <p:cNvGrpSpPr/>
          <p:nvPr/>
        </p:nvGrpSpPr>
        <p:grpSpPr>
          <a:xfrm rot="5400000">
            <a:off x="11026827" y="5650426"/>
            <a:ext cx="1363132" cy="838200"/>
            <a:chOff x="10567005" y="5799063"/>
            <a:chExt cx="1363132" cy="838200"/>
          </a:xfrm>
          <a:solidFill>
            <a:srgbClr val="0A86C6"/>
          </a:solidFill>
        </p:grpSpPr>
        <p:grpSp>
          <p:nvGrpSpPr>
            <p:cNvPr id="32" name="Группа 31"/>
            <p:cNvGrpSpPr/>
            <p:nvPr/>
          </p:nvGrpSpPr>
          <p:grpSpPr>
            <a:xfrm>
              <a:off x="10567005" y="5799063"/>
              <a:ext cx="1354665" cy="186267"/>
              <a:chOff x="1270000" y="1473200"/>
              <a:chExt cx="1354665" cy="186267"/>
            </a:xfrm>
            <a:grpFill/>
          </p:grpSpPr>
          <p:sp>
            <p:nvSpPr>
              <p:cNvPr id="33" name="Овал 32"/>
              <p:cNvSpPr/>
              <p:nvPr/>
            </p:nvSpPr>
            <p:spPr>
              <a:xfrm>
                <a:off x="1270000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1659466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2048932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2438398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10567005" y="6129263"/>
              <a:ext cx="1354665" cy="186267"/>
              <a:chOff x="1270000" y="1473200"/>
              <a:chExt cx="1354665" cy="186267"/>
            </a:xfrm>
            <a:grpFill/>
          </p:grpSpPr>
          <p:sp>
            <p:nvSpPr>
              <p:cNvPr id="38" name="Овал 37"/>
              <p:cNvSpPr/>
              <p:nvPr/>
            </p:nvSpPr>
            <p:spPr>
              <a:xfrm>
                <a:off x="1270000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1659466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2048932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2438398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10575472" y="6450996"/>
              <a:ext cx="1354665" cy="186267"/>
              <a:chOff x="1270000" y="1473200"/>
              <a:chExt cx="1354665" cy="186267"/>
            </a:xfrm>
            <a:grpFill/>
          </p:grpSpPr>
          <p:sp>
            <p:nvSpPr>
              <p:cNvPr id="43" name="Овал 42"/>
              <p:cNvSpPr/>
              <p:nvPr/>
            </p:nvSpPr>
            <p:spPr>
              <a:xfrm>
                <a:off x="1270000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1659466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2048932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2438398" y="1473200"/>
                <a:ext cx="186267" cy="1862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107044" y="121417"/>
            <a:ext cx="1354665" cy="186267"/>
            <a:chOff x="1270000" y="1473200"/>
            <a:chExt cx="1354665" cy="186267"/>
          </a:xfrm>
          <a:solidFill>
            <a:srgbClr val="D74A48"/>
          </a:solidFill>
        </p:grpSpPr>
        <p:sp>
          <p:nvSpPr>
            <p:cNvPr id="4" name="Овал 3"/>
            <p:cNvSpPr/>
            <p:nvPr/>
          </p:nvSpPr>
          <p:spPr>
            <a:xfrm>
              <a:off x="1270000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1659466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2048932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2438398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07044" y="451617"/>
            <a:ext cx="1354665" cy="186267"/>
            <a:chOff x="1270000" y="1473200"/>
            <a:chExt cx="1354665" cy="186267"/>
          </a:xfrm>
          <a:solidFill>
            <a:srgbClr val="D74A48"/>
          </a:solidFill>
        </p:grpSpPr>
        <p:sp>
          <p:nvSpPr>
            <p:cNvPr id="14" name="Овал 13"/>
            <p:cNvSpPr/>
            <p:nvPr/>
          </p:nvSpPr>
          <p:spPr>
            <a:xfrm>
              <a:off x="1270000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659466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048932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438398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5511" y="773350"/>
            <a:ext cx="1354665" cy="186267"/>
            <a:chOff x="1270000" y="1473200"/>
            <a:chExt cx="1354665" cy="186267"/>
          </a:xfrm>
          <a:solidFill>
            <a:srgbClr val="D74A48"/>
          </a:solidFill>
        </p:grpSpPr>
        <p:sp>
          <p:nvSpPr>
            <p:cNvPr id="19" name="Овал 18"/>
            <p:cNvSpPr/>
            <p:nvPr/>
          </p:nvSpPr>
          <p:spPr>
            <a:xfrm>
              <a:off x="1270000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659466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048932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438398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15511" y="1103550"/>
            <a:ext cx="1354665" cy="186267"/>
            <a:chOff x="1270000" y="1473200"/>
            <a:chExt cx="1354665" cy="186267"/>
          </a:xfrm>
          <a:solidFill>
            <a:srgbClr val="D74A48"/>
          </a:solidFill>
        </p:grpSpPr>
        <p:sp>
          <p:nvSpPr>
            <p:cNvPr id="24" name="Овал 23"/>
            <p:cNvSpPr/>
            <p:nvPr/>
          </p:nvSpPr>
          <p:spPr>
            <a:xfrm>
              <a:off x="1270000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659466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048932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438398" y="1473200"/>
              <a:ext cx="186267" cy="1862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171675" y="6099152"/>
            <a:ext cx="3048154" cy="688640"/>
            <a:chOff x="9059871" y="6982573"/>
            <a:chExt cx="3048154" cy="688640"/>
          </a:xfrm>
        </p:grpSpPr>
        <p:grpSp>
          <p:nvGrpSpPr>
            <p:cNvPr id="78" name="Группа 77"/>
            <p:cNvGrpSpPr/>
            <p:nvPr/>
          </p:nvGrpSpPr>
          <p:grpSpPr>
            <a:xfrm>
              <a:off x="9059871" y="7018473"/>
              <a:ext cx="1593341" cy="610390"/>
              <a:chOff x="1913577" y="-1175162"/>
              <a:chExt cx="1511416" cy="579007"/>
            </a:xfrm>
          </p:grpSpPr>
          <p:sp>
            <p:nvSpPr>
              <p:cNvPr id="77" name="Прямоугольник 76"/>
              <p:cNvSpPr/>
              <p:nvPr/>
            </p:nvSpPr>
            <p:spPr>
              <a:xfrm>
                <a:off x="1913577" y="-1175162"/>
                <a:ext cx="1387956" cy="5790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76" name="Группа 75"/>
              <p:cNvGrpSpPr/>
              <p:nvPr/>
            </p:nvGrpSpPr>
            <p:grpSpPr>
              <a:xfrm>
                <a:off x="1934125" y="-1112573"/>
                <a:ext cx="1490868" cy="459948"/>
                <a:chOff x="1934125" y="-1112573"/>
                <a:chExt cx="1490868" cy="459948"/>
              </a:xfrm>
            </p:grpSpPr>
            <p:pic>
              <p:nvPicPr>
                <p:cNvPr id="71" name="Рисунок 70" descr="C:\Users\NurulvaraevaS\AppData\Local\Microsoft\Windows\INetCache\Content.Word\герб Дагестана.png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4125" y="-1112573"/>
                  <a:ext cx="437239" cy="4599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" name="Прямоугольник 71"/>
                <p:cNvSpPr/>
                <p:nvPr/>
              </p:nvSpPr>
              <p:spPr>
                <a:xfrm>
                  <a:off x="2295111" y="-1059090"/>
                  <a:ext cx="1129882" cy="3941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700" cap="all" dirty="0">
                      <a:latin typeface="+mj-lt"/>
                      <a:ea typeface="Roboto Light" panose="02000000000000000000" pitchFamily="2" charset="0"/>
                    </a:rPr>
                    <a:t>МИНИСТЕРСТВО ОБРАЗОВАНИЯ И НАУКИ </a:t>
                  </a:r>
                </a:p>
                <a:p>
                  <a:r>
                    <a:rPr lang="ru-RU" sz="700" cap="all" dirty="0">
                      <a:latin typeface="+mj-lt"/>
                      <a:ea typeface="Roboto Light" panose="02000000000000000000" pitchFamily="2" charset="0"/>
                    </a:rPr>
                    <a:t>РЕСПУБЛИКИ ДАГЕСТАН</a:t>
                  </a:r>
                </a:p>
              </p:txBody>
            </p:sp>
          </p:grpSp>
        </p:grpSp>
        <p:grpSp>
          <p:nvGrpSpPr>
            <p:cNvPr id="80" name="Группа 79"/>
            <p:cNvGrpSpPr/>
            <p:nvPr/>
          </p:nvGrpSpPr>
          <p:grpSpPr>
            <a:xfrm>
              <a:off x="10334928" y="6982573"/>
              <a:ext cx="1032637" cy="688640"/>
              <a:chOff x="-584016" y="5295583"/>
              <a:chExt cx="1032637" cy="688640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-348946" y="5332283"/>
                <a:ext cx="562499" cy="615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4016" y="5295583"/>
                <a:ext cx="1032637" cy="688640"/>
              </a:xfrm>
              <a:prstGeom prst="rect">
                <a:avLst/>
              </a:prstGeom>
            </p:spPr>
          </p:pic>
        </p:grpSp>
        <p:grpSp>
          <p:nvGrpSpPr>
            <p:cNvPr id="82" name="Группа 81"/>
            <p:cNvGrpSpPr/>
            <p:nvPr/>
          </p:nvGrpSpPr>
          <p:grpSpPr>
            <a:xfrm>
              <a:off x="11191658" y="7020988"/>
              <a:ext cx="916367" cy="606615"/>
              <a:chOff x="-2058127" y="4899246"/>
              <a:chExt cx="916367" cy="606615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-2058127" y="4899246"/>
                <a:ext cx="916367" cy="6066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993438" y="4917871"/>
                <a:ext cx="776418" cy="571853"/>
              </a:xfrm>
              <a:prstGeom prst="rect">
                <a:avLst/>
              </a:prstGeom>
            </p:spPr>
          </p:pic>
        </p:grpSp>
      </p:grpSp>
      <p:sp>
        <p:nvSpPr>
          <p:cNvPr id="90" name="Прямоугольник 89"/>
          <p:cNvSpPr/>
          <p:nvPr/>
        </p:nvSpPr>
        <p:spPr>
          <a:xfrm rot="16200000">
            <a:off x="9933374" y="3059524"/>
            <a:ext cx="38459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2021-2022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2051" t="30386" r="38462" b="31364"/>
          <a:stretch/>
        </p:blipFill>
        <p:spPr>
          <a:xfrm>
            <a:off x="0" y="6135052"/>
            <a:ext cx="1122224" cy="611462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C38D33C-936A-4D92-9D77-C5777962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58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463702" y="402174"/>
            <a:ext cx="2435036" cy="336602"/>
          </a:xfrm>
          <a:prstGeom prst="rect">
            <a:avLst/>
          </a:prstGeom>
          <a:solidFill>
            <a:srgbClr val="075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861615" y="2175766"/>
            <a:ext cx="57213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 КООРДИНАТОРОМ И МЕТОДИЧЕСКИМ ЦЕНТРОМ ПО ВНЕДРЕНИЮ ПРОЕКТА «ФУТБОЛ В ШКОЛЕ»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ГБУ ДО РД «РДЮСШ» МИНОБРНАУКИ  РД (А.А. МАРКАРОВ)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3308" y="377247"/>
            <a:ext cx="6391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30 МАРТА 2022 г. 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3876" y="1303353"/>
            <a:ext cx="3812858" cy="905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rgbClr val="D74A48"/>
                </a:solidFill>
                <a:latin typeface="Arial Black" panose="020B0A04020102020204" pitchFamily="34" charset="0"/>
                <a:ea typeface="+mj-ea"/>
                <a:cs typeface="+mj-cs"/>
              </a:rPr>
              <a:t>274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7200" b="1" dirty="0">
              <a:solidFill>
                <a:srgbClr val="D74A48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53876" y="1498100"/>
            <a:ext cx="6391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b="1" dirty="0">
                <a:solidFill>
                  <a:srgbClr val="D74A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МУНИЦИПАЛЬНЫХ ОБРАЗОВАНИЙ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ПРОВЕЛИ ШКОЛЬНЫЙ ЭТАП СОРЕВНОВАНИЙ «ШКОЛЬНАЯ ФУТБОЛЬНАЯ ЛИГА»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483615" y="5395574"/>
            <a:ext cx="2035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ГУМБЕТОВСКИЙ РАЙОН</a:t>
            </a:r>
            <a:endParaRPr lang="ru-RU" sz="1200" dirty="0">
              <a:solidFill>
                <a:srgbClr val="07508B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6200000">
            <a:off x="5113765" y="5783662"/>
            <a:ext cx="1274478" cy="28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ИЗБЕРБАШ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r="9231" b="238"/>
          <a:stretch/>
        </p:blipFill>
        <p:spPr>
          <a:xfrm>
            <a:off x="5880228" y="3596404"/>
            <a:ext cx="5183756" cy="288657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266"/>
          <a:stretch/>
        </p:blipFill>
        <p:spPr>
          <a:xfrm>
            <a:off x="672567" y="3598761"/>
            <a:ext cx="4536998" cy="2884217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5796074" y="1348616"/>
            <a:ext cx="4852583" cy="905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rgbClr val="D74A48"/>
                </a:solidFill>
                <a:latin typeface="Arial Black" panose="020B0A04020102020204" pitchFamily="34" charset="0"/>
                <a:ea typeface="+mj-ea"/>
                <a:cs typeface="+mj-cs"/>
              </a:rPr>
              <a:t>10 760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7200" b="1" dirty="0">
              <a:solidFill>
                <a:srgbClr val="D74A48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880228" y="1516891"/>
            <a:ext cx="6435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ИГР ПРОВЕДЕНО С ОХВАТОМ 150 ТЫС.                                     УЧЕНИКОВ 2-10 КЛАССОВ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78A8826-E8F6-410C-A747-672E9899AF0F}"/>
              </a:ext>
            </a:extLst>
          </p:cNvPr>
          <p:cNvSpPr/>
          <p:nvPr/>
        </p:nvSpPr>
        <p:spPr>
          <a:xfrm>
            <a:off x="6836228" y="314498"/>
            <a:ext cx="448826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ШКОЛЬНАЯ ФУТБОЛЬНАЯ ЛИГА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6F340-D62F-451F-A1A8-F5F938AD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16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4713" y="1657002"/>
            <a:ext cx="466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НАЦПРОЕКТА «ОБРАЗОВАНИЕ»: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29283" y="3737372"/>
            <a:ext cx="4524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ОБОРУДОВАНЫ 759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ВОРКАУТ-ПЛОЩАДКИ В 935 ОБЩЕОБРАЗОВАТЕЛЬНЫХ ОРГАНИЗАЦИЯХ, РАСПОЛОЖЕННЫЕ В СЕЛЬСКОЙ МЕСТНОСТИ И МАЛЫХ ГОРОДАХ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67387" y="2930527"/>
            <a:ext cx="5747831" cy="769441"/>
            <a:chOff x="354459" y="930084"/>
            <a:chExt cx="5747831" cy="76944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28126" y="1022417"/>
              <a:ext cx="52741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СОЗДАНЫ И ФУНКЦИОНИРУЮТ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РЕГИОНАЛЬНЫЕ И МУНИЦИПАЛЬНЫЕ МОДЕЛЬНЫЕ ЦЕНТРЫ ДОПОЛНИТЕЛЬНОГО ОБРАЗОВАНИЯ ДЕТЕЙ 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54459" y="930084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90521" y="3571814"/>
            <a:ext cx="5571874" cy="769441"/>
            <a:chOff x="377905" y="2187091"/>
            <a:chExt cx="5571874" cy="76944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828126" y="2279424"/>
              <a:ext cx="51216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ВНЕДРЕНО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СЕТЕВОЕ ВЗАИМОДЕЙСТВИЕ С ОБРАЗОВАТЕЛЬНЫМИ ОРГАНИЗАЦИЯМИ, УЧРЕЖДЕНИЯМИ СПОРТА, КУЛЬТУРЫ И ИСКУССТВА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77905" y="2187091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88632" y="4248634"/>
            <a:ext cx="5152048" cy="769441"/>
            <a:chOff x="422287" y="3218741"/>
            <a:chExt cx="5152048" cy="76944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74713" y="3361746"/>
              <a:ext cx="46996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ЗАПУЩЕН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«НАВИГАТОР ДОПОЛНИТЕЛЬНОГО ОБРАЗОВАНИЯ ДЕТЕЙ»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2287" y="3218741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03406" y="4870571"/>
            <a:ext cx="5397900" cy="769441"/>
            <a:chOff x="424870" y="4207466"/>
            <a:chExt cx="5397900" cy="76944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78746" y="4360581"/>
              <a:ext cx="4944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ЗАПУЩЕНЫ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ЭКОСТАНЦИЯ И ЦЕНТР ТУРИЗМА И КРАЕВЕДЕНИЯ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24870" y="4207466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993106" y="1945139"/>
            <a:ext cx="5733965" cy="769441"/>
            <a:chOff x="368325" y="5261628"/>
            <a:chExt cx="5733965" cy="76944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8126" y="5369778"/>
              <a:ext cx="52741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МОДЕРНИЗИРОВАНА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МАТЕРИАЛЬНО-ТЕХНИЧЕСКАЯ БАЗА                                В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592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ОБРАЗОВАТЕЛЬНЫХ ОРГАНИЗАЦИЯХ 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8325" y="5261628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008083" y="2504577"/>
            <a:ext cx="4981477" cy="769441"/>
            <a:chOff x="6389908" y="930083"/>
            <a:chExt cx="4981477" cy="7694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811108" y="1099361"/>
              <a:ext cx="45602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ФУНКЦИОНИРУЮТ 3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ЦЕНТРА ЦИФРОВОГО ОБРАЗОВАНИЯ «IТ-КУБ»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389908" y="930083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013238" y="3164257"/>
            <a:ext cx="4111816" cy="769441"/>
            <a:chOff x="6256104" y="921341"/>
            <a:chExt cx="4111816" cy="76944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40231" y="1007544"/>
              <a:ext cx="36276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ОБОРУДОВАНО 176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ОТКРЫТЫХ ПЛОСКОСТНЫХ СПОРТСООРУЖЕНИЙ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256104" y="921341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5998932" y="3807040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6006160" y="4538168"/>
            <a:ext cx="5356066" cy="769441"/>
            <a:chOff x="6353365" y="3470927"/>
            <a:chExt cx="5356066" cy="76944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800112" y="3569866"/>
              <a:ext cx="49093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СОЗДАНЫ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935 ШКОЛЬНЫХ СПОРТИВНЫХ КЛУБОВ НА БАЗЕ ШКОЛ С ОХВАТОМ БОЛЕЕ 120 ТЫС. УЧАЩИХСЯ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353365" y="3470927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ru-RU" sz="4400" b="1" dirty="0">
                <a:solidFill>
                  <a:srgbClr val="E75F5B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 rot="16200000">
            <a:off x="-42580" y="1943672"/>
            <a:ext cx="1397311" cy="369332"/>
            <a:chOff x="2620696" y="1003384"/>
            <a:chExt cx="1397315" cy="369332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E75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4890782" y="277001"/>
            <a:ext cx="6496819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ДОПОЛНИТЕЛЬНОЕ ОБРАЗОВАНИЕ ДЕТЕЙ</a:t>
            </a: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97F94CE7-0BAD-4BDC-85E5-D2DDF1EF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37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810052" y="2373827"/>
            <a:ext cx="46108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ПРОГРАММЫ ПО МОДЕРНИЗАЦИИ ИНФРАСТРУКТУРЫ ДЕТСКИХ ЛАГЕРЕЙ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344539" y="3375155"/>
            <a:ext cx="408564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МАТЕРИАЛЬНО-ТЕХНИЧЕСКОГО ОБЕСПЕЧЕНИЯ ОРГАНИЗАЦИЙ ОТДЫХА И ОЗДОРОВЛЕНИЯ СТАЦИОНАРНОГО ТИПА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04743" y="4433000"/>
            <a:ext cx="482496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ПРИНЯТИЕ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ФЕДЕРАЛЬНОЙ ПРОГРАММЫ                              ПО МОДЕРНИЗАЦИИ МАТЕРИАЛЬНО-ТЕХНИЧЕСКОЙ БАЗЫ ЗАГОРОДНЫХ ОЗДОРОВИТЕЛЬНЫХ ЛАГЕРЕЙ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254394" y="5429725"/>
            <a:ext cx="436263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РАСШИРЕНИЕ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СЕТИ ФЕДЕРАЛЬНЫХ ВСЕРОССИЙСКИХ ДЕТСКИХ ЦЕНТРОВ:  </a:t>
            </a:r>
          </a:p>
          <a:p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«СМЕНА», «ОРЛЕНОК», «ОКЕАН» И «АРТЕК»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46" name="Прямоугольник 45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6291741" y="277001"/>
            <a:ext cx="50958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ОТДЫХА ДЛЯ ДЕТЕЙ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40353" y="1272432"/>
            <a:ext cx="4737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КАЧЕСТВА УСЛУГ В СФЕРЕ ОТДЫХА И ОЗДОРОВЛЕНИЯ ДЕТЕЙ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Шестиугольник 25"/>
          <p:cNvSpPr/>
          <p:nvPr/>
        </p:nvSpPr>
        <p:spPr>
          <a:xfrm rot="5400000">
            <a:off x="55989" y="1094018"/>
            <a:ext cx="1257412" cy="111131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75F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Шестиугольник 29"/>
          <p:cNvSpPr/>
          <p:nvPr/>
        </p:nvSpPr>
        <p:spPr>
          <a:xfrm rot="5400000">
            <a:off x="611647" y="2129882"/>
            <a:ext cx="1257412" cy="111131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75F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Шестиугольник 30"/>
          <p:cNvSpPr/>
          <p:nvPr/>
        </p:nvSpPr>
        <p:spPr>
          <a:xfrm rot="5400000">
            <a:off x="1181347" y="3165746"/>
            <a:ext cx="1257412" cy="111131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75F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Шестиугольник 31"/>
          <p:cNvSpPr/>
          <p:nvPr/>
        </p:nvSpPr>
        <p:spPr>
          <a:xfrm rot="5400000">
            <a:off x="611646" y="4216675"/>
            <a:ext cx="1257412" cy="111131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75F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Шестиугольник 32"/>
          <p:cNvSpPr/>
          <p:nvPr/>
        </p:nvSpPr>
        <p:spPr>
          <a:xfrm rot="5400000">
            <a:off x="40853" y="5252539"/>
            <a:ext cx="1257412" cy="111131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75F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405704" y="125106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61363" y="22597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537455" y="331022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961362" y="434849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09026" y="542972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3121" y="1057178"/>
            <a:ext cx="49451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ВСЕРОССИЙСКОГО ДЕТСКОГО ЦЕНТРА НА ТЕРРИТОРИИ РЕСПУБЛИКИ ДАГЕСТАН</a:t>
            </a:r>
            <a:endParaRPr lang="ru-RU" sz="1500" b="1" dirty="0">
              <a:solidFill>
                <a:srgbClr val="0750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1985" y="1691640"/>
            <a:ext cx="4771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ОЗДОРОВЛЕНИЕ И РАЗВИТИЕ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КОММУНИКАТИВНЫХ НАВЫКОВ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МЕЖКУЛЬТУРНАЯ ИНТЕГРАЦИЯ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УКРЕПЛЕНИЕ МЕЖНАЦИОНАЛЬНЫХ ОТНОШЕНИЙ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ДУХОВНОЕ И ФИЗИЧЕСКОЕ РАЗВИТИЯ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ФОРМИРОВАНИЯ ПОЗИТИВНОГО ИМИДЖА РЕСПУБЛИКИ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ИНТЕЛЛЕКТУАЛЬНО РАЗВИТОГО ЮЖНОГО ФОРПОСТА СТРАНЫ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0717" y="4454291"/>
            <a:ext cx="437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расположение по адресу:                   РЕСПУБЛИКА ДАГЕСТАН, КАРАБУДАХКЕНТСКИЙ РАЙОН,                             с. МАНАСКЕНТ ПЛОЩАДЬЮ 220 га. </a:t>
            </a:r>
            <a:endParaRPr lang="ru-RU" sz="1600" b="1" dirty="0">
              <a:solidFill>
                <a:srgbClr val="07508B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6978709" y="1691640"/>
            <a:ext cx="5550" cy="2069477"/>
          </a:xfrm>
          <a:prstGeom prst="line">
            <a:avLst/>
          </a:prstGeom>
          <a:ln w="38100">
            <a:solidFill>
              <a:srgbClr val="E75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923375" y="1832350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6923375" y="2100538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917624" y="2366499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917624" y="2634687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912421" y="2900648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912421" y="3168836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912420" y="3462790"/>
            <a:ext cx="132579" cy="132579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71985" y="4465747"/>
            <a:ext cx="4288487" cy="1194824"/>
          </a:xfrm>
          <a:prstGeom prst="rect">
            <a:avLst/>
          </a:prstGeom>
          <a:noFill/>
          <a:ln w="19050">
            <a:solidFill>
              <a:srgbClr val="075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01" y="1135592"/>
            <a:ext cx="616614" cy="6166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25" y="4383016"/>
            <a:ext cx="580914" cy="636796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9509C2-1FF2-4AE6-89AB-94D88F3C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82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054" y="902668"/>
            <a:ext cx="5658434" cy="159103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2862" y="968617"/>
            <a:ext cx="1952092" cy="669906"/>
          </a:xfrm>
          <a:prstGeom prst="rect">
            <a:avLst/>
          </a:prstGeom>
          <a:solidFill>
            <a:srgbClr val="E76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3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229" y="1721295"/>
            <a:ext cx="1949904" cy="669906"/>
          </a:xfrm>
          <a:prstGeom prst="rect">
            <a:avLst/>
          </a:prstGeom>
          <a:solidFill>
            <a:srgbClr val="E76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23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55053" y="975429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1479" y="1714845"/>
            <a:ext cx="201140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58,96%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2887" y="1065803"/>
            <a:ext cx="4059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ЦЕЛЕВОЙ ПОКАЗАТЕЛЬ ТРУДОУСТРОЙСТВА В 2021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58577" y="1809138"/>
            <a:ext cx="3301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ТРУДОУСТРОЕНЫ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33898" y="924304"/>
            <a:ext cx="4780448" cy="312122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67505267"/>
              </p:ext>
            </p:extLst>
          </p:nvPr>
        </p:nvGraphicFramePr>
        <p:xfrm>
          <a:off x="7181785" y="1234017"/>
          <a:ext cx="3742268" cy="297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451679" y="3594802"/>
            <a:ext cx="90034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1,1%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33484" y="3504641"/>
            <a:ext cx="15648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ГУМАНИТАРНЫЕ НАУКИ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46307" y="1270720"/>
            <a:ext cx="36503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ИНЖЕНЕРНОЕ ДЕЛО, ТЕХНОЛОГИИ И ТЕХНИЧЕСКИЕ НАУКИ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46307" y="1720388"/>
            <a:ext cx="14574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НАУКИ ОБ ОБЩЕСТВЕ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28834" y="2161208"/>
            <a:ext cx="28392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ЗДРАВООХРАНЕНИЕ И МЕДИЦИНСКИЕ НАУКИ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46307" y="2624171"/>
            <a:ext cx="16337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ИСКУССТВО И КУЛЬТУРА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46307" y="3071637"/>
            <a:ext cx="37401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СЕЛЬСКОЕ ХОЗЯЙСТВО И СЕЛЬСКОХОЗЯЙСТВЕННЫЕ НАУКИ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51632" y="1349601"/>
            <a:ext cx="106565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28337" y="1801854"/>
            <a:ext cx="106565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17,8%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28337" y="2240090"/>
            <a:ext cx="106565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16,6%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61264" y="2688470"/>
            <a:ext cx="106565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2,4%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451679" y="3163515"/>
            <a:ext cx="99745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2,1%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51679" y="968617"/>
            <a:ext cx="565034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СТРУКТУРА ПО ОБЛАСТЯМ ДЕЯТЕЛЬНОСТИ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"/>
          <a:stretch/>
        </p:blipFill>
        <p:spPr>
          <a:xfrm>
            <a:off x="414483" y="2634096"/>
            <a:ext cx="5631873" cy="3977720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4407877" y="277001"/>
            <a:ext cx="6979724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СРЕДНЕЕ ПРОФЕССИОНАЛЬНОЕ ОБРАЗОВАНИЕ</a:t>
            </a:r>
          </a:p>
        </p:txBody>
      </p:sp>
      <p:sp>
        <p:nvSpPr>
          <p:cNvPr id="32" name="Номер слайда 31">
            <a:extLst>
              <a:ext uri="{FF2B5EF4-FFF2-40B4-BE49-F238E27FC236}">
                <a16:creationId xmlns:a16="http://schemas.microsoft.com/office/drawing/2014/main" id="{E9EAD7AB-A8C5-4875-ABEF-445ED69F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83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8463" r="20650" b="18942"/>
          <a:stretch/>
        </p:blipFill>
        <p:spPr>
          <a:xfrm>
            <a:off x="3224660" y="1125672"/>
            <a:ext cx="8229058" cy="53331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114" y="194238"/>
            <a:ext cx="110693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 ОТКРЫТЫЙ РЕГИОНАЛЬНЫЙ ЧЕМПИОНАТ </a:t>
            </a:r>
          </a:p>
          <a:p>
            <a:pPr algn="r"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«МОЛОДЫЕ ПРОФЕССИОНАЛЫ» (WORLDSKILLS RUSSIA) В РЕСПУБЛИКЕ ДАГЕСТАН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019" y="4981498"/>
            <a:ext cx="30770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ЧЕМПИОНАТ БЫЛ </a:t>
            </a:r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КОМПЕТЕНЦИЯМ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ГОРОДАХ РЕСПУБЛИКИ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26" y="3792249"/>
            <a:ext cx="941310" cy="941310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EF63C3EB-864A-420B-9B32-73E6BEE1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30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55114" y="194238"/>
            <a:ext cx="110693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 ОТКРЫТЫЙ РЕГИОНАЛЬНЫЙ ЧЕМПИОНАТ </a:t>
            </a:r>
          </a:p>
          <a:p>
            <a:pPr algn="r"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«МОЛОДЫЕ ПРОФЕССИОНАЛЫ» (WORLDSKILLS RUSSIA) В РЕСПУБЛИКЕ ДАГЕСТАН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8"/>
          <a:stretch/>
        </p:blipFill>
        <p:spPr>
          <a:xfrm>
            <a:off x="442913" y="1079727"/>
            <a:ext cx="5905500" cy="5552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7411" r="34198"/>
          <a:stretch/>
        </p:blipFill>
        <p:spPr>
          <a:xfrm>
            <a:off x="6456362" y="1052513"/>
            <a:ext cx="5133339" cy="5579936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5DCA8901-A6DE-4DEF-9A50-561FD1B6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76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BD01B8-2506-480B-8755-FBF52B646AD8}"/>
              </a:ext>
            </a:extLst>
          </p:cNvPr>
          <p:cNvSpPr txBox="1"/>
          <p:nvPr/>
        </p:nvSpPr>
        <p:spPr>
          <a:xfrm>
            <a:off x="226647" y="154675"/>
            <a:ext cx="11097847" cy="6345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15000"/>
              </a:lnSpc>
              <a:defRPr sz="2000" b="1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 dirty="0"/>
              <a:t>ФОРМИРОВАНИЕ ЕДИНОГО НАЦИОНАЛЬНОГО ПРОСТРАНСТВА В ОБЛАСТИ ПОВЫШЕНИЯ ПРОФЕССИОНАЛЬНОГО УРОВНЯ ПЕДАГОГИЧЕСКИХ РАБОТНИКОВ И УПРАВЛЕНЧЕСКИХ КАДРОВ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2FB0A-1B88-44F0-9B67-F88C0FAA92AB}"/>
              </a:ext>
            </a:extLst>
          </p:cNvPr>
          <p:cNvSpPr txBox="1"/>
          <p:nvPr/>
        </p:nvSpPr>
        <p:spPr>
          <a:xfrm>
            <a:off x="1221116" y="1398711"/>
            <a:ext cx="443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НОРМАТИВНО-ПРАВОВАЯ БАЗА: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B9279-6B82-4237-871C-25B5EFFDE415}"/>
              </a:ext>
            </a:extLst>
          </p:cNvPr>
          <p:cNvSpPr txBox="1"/>
          <p:nvPr/>
        </p:nvSpPr>
        <p:spPr>
          <a:xfrm>
            <a:off x="452503" y="2018536"/>
            <a:ext cx="5243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Приказ Минтруда России от 18 октября 2013 г. №544н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Об утверждении профессионального стандарта «Педагог (педагогическая деятельность в сфере дошкольного, начального общего, основного общего, среднего общего образования) (воспитатель, учитель)»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841D2-4D90-4738-A61C-D08D4B306AB7}"/>
              </a:ext>
            </a:extLst>
          </p:cNvPr>
          <p:cNvSpPr txBox="1"/>
          <p:nvPr/>
        </p:nvSpPr>
        <p:spPr>
          <a:xfrm>
            <a:off x="442914" y="3693931"/>
            <a:ext cx="5111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России от 16.12.2020 N Р-174 «Об утверждении Концепции создания единой федеральной системы научно-методического сопровождения педагогических работников и управленческих кадров»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B883E-F94F-4F4F-94D3-B11BEEF5C707}"/>
              </a:ext>
            </a:extLst>
          </p:cNvPr>
          <p:cNvSpPr txBox="1"/>
          <p:nvPr/>
        </p:nvSpPr>
        <p:spPr>
          <a:xfrm>
            <a:off x="433668" y="4401817"/>
            <a:ext cx="5349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 </a:t>
            </a:r>
            <a:r>
              <a:rPr lang="ru-RU" sz="1000" b="1" i="0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 России от 4 февраля 2021 г. № Р-33 «Об утверждении методических рекомендаций по реализации мероприятий по формированию и обеспечению функционирования единой федеральной системы научно-методического сопровождения педагогических работников и управленческих кадров»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1EA62-E91F-4D27-9566-0765865CD760}"/>
              </a:ext>
            </a:extLst>
          </p:cNvPr>
          <p:cNvSpPr txBox="1"/>
          <p:nvPr/>
        </p:nvSpPr>
        <p:spPr>
          <a:xfrm>
            <a:off x="393832" y="5380651"/>
            <a:ext cx="5349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Приказ Минтруда РФ от 19.04.2021 N 250н 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«Об </a:t>
            </a:r>
            <a:r>
              <a:rPr lang="ru-RU" sz="1000" b="1" i="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утверждении профессионального стандарта «Руководитель образовательной организации (управление дошкольной образовательной организацией и общеобразовательной организацией)»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47277-3960-4B71-BD14-D1F10A98FE08}"/>
              </a:ext>
            </a:extLst>
          </p:cNvPr>
          <p:cNvSpPr txBox="1"/>
          <p:nvPr/>
        </p:nvSpPr>
        <p:spPr>
          <a:xfrm>
            <a:off x="452502" y="2933178"/>
            <a:ext cx="5490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Правительства РФ от 31 декабря 2019 г. N 3273-р «Об утверждении основных принципов национальной системы профессионального роста педагогических работников РФ, включая национальную систему учительского роста»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16600-340E-4B92-B083-0BB84A79C6A9}"/>
              </a:ext>
            </a:extLst>
          </p:cNvPr>
          <p:cNvSpPr txBox="1"/>
          <p:nvPr/>
        </p:nvSpPr>
        <p:spPr>
          <a:xfrm>
            <a:off x="7020590" y="1448806"/>
            <a:ext cx="122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F1FDD-5776-4416-B18F-5C53B009894A}"/>
              </a:ext>
            </a:extLst>
          </p:cNvPr>
          <p:cNvSpPr txBox="1"/>
          <p:nvPr/>
        </p:nvSpPr>
        <p:spPr>
          <a:xfrm>
            <a:off x="6406249" y="2525305"/>
            <a:ext cx="5423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СИСТЕМЫ ПОДГОТОВКИ ПЕДАГОГИЧЕСКИХ КАДРОВ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E5E9AD-34C8-4E1A-B444-19F914D50215}"/>
              </a:ext>
            </a:extLst>
          </p:cNvPr>
          <p:cNvSpPr txBox="1"/>
          <p:nvPr/>
        </p:nvSpPr>
        <p:spPr>
          <a:xfrm>
            <a:off x="6374839" y="2902026"/>
            <a:ext cx="5007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УРОВНЯ ОБЕСПЕЧЕННОСТИ ПЕДАГОГИЧЕСКИМИ КАДРАМИ РЕГИОНАЛЬНЫХ СИСТЕМ ОБЩЕГО ОБРАЗОВАНИЯ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6A51B-21D0-45CF-9E7B-666B664C343A}"/>
              </a:ext>
            </a:extLst>
          </p:cNvPr>
          <p:cNvSpPr txBox="1"/>
          <p:nvPr/>
        </p:nvSpPr>
        <p:spPr>
          <a:xfrm>
            <a:off x="6374838" y="3390799"/>
            <a:ext cx="5331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НЕПРЕРЫВНОЕ ПРОФЕССИОНАЛЬНОЕ </a:t>
            </a:r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ПЕДАГОГИЧЕСКИХ РАБОТНИКОВ И УПРАВЛЕНЧЕСКИХ КАДРОВ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81478E-0518-49F8-B1A8-2B58B35F4016}"/>
              </a:ext>
            </a:extLst>
          </p:cNvPr>
          <p:cNvSpPr txBox="1"/>
          <p:nvPr/>
        </p:nvSpPr>
        <p:spPr>
          <a:xfrm>
            <a:off x="6374838" y="3897313"/>
            <a:ext cx="4841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МОДЕЛИ АТТЕСТАЦИИ РУКОВОДИТЕЛЕЙ ОБЩЕОБРАЗОВАТЕЛЬНЫХ ОРГАНИЗАЦИЙ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9CA52F-9E81-49F9-8F5E-D87221569802}"/>
              </a:ext>
            </a:extLst>
          </p:cNvPr>
          <p:cNvSpPr txBox="1"/>
          <p:nvPr/>
        </p:nvSpPr>
        <p:spPr>
          <a:xfrm>
            <a:off x="6365667" y="4425570"/>
            <a:ext cx="5349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СТИМУЛИРОВАНИЕ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ПРОФЕССИОНАЛЬНОГО РОСТА ПЕДАГОГИЧЕСКИХ РАБОТНИКОВ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E1C4E8-83A2-44CE-9FE3-DE867EC888AA}"/>
              </a:ext>
            </a:extLst>
          </p:cNvPr>
          <p:cNvSpPr txBox="1"/>
          <p:nvPr/>
        </p:nvSpPr>
        <p:spPr>
          <a:xfrm>
            <a:off x="6362059" y="2077137"/>
            <a:ext cx="4660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075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СИСТЕМЫ НЕПРЕРЫВНОГО ПЕДАГОГИЧЕСКОГО ОБРАЗОВАНИЯ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1139966"/>
            <a:ext cx="813122" cy="81312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6348413" y="1270255"/>
            <a:ext cx="658894" cy="665899"/>
            <a:chOff x="3426726" y="350101"/>
            <a:chExt cx="658894" cy="66589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372" y="371115"/>
              <a:ext cx="644885" cy="644885"/>
            </a:xfrm>
            <a:prstGeom prst="rect">
              <a:avLst/>
            </a:prstGeom>
          </p:spPr>
        </p:pic>
        <p:sp>
          <p:nvSpPr>
            <p:cNvPr id="36" name="Овал 35"/>
            <p:cNvSpPr/>
            <p:nvPr/>
          </p:nvSpPr>
          <p:spPr>
            <a:xfrm>
              <a:off x="3426726" y="350101"/>
              <a:ext cx="658894" cy="658894"/>
            </a:xfrm>
            <a:prstGeom prst="ellipse">
              <a:avLst/>
            </a:prstGeom>
            <a:noFill/>
            <a:ln w="38100">
              <a:solidFill>
                <a:srgbClr val="D7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387AAA94-C0EA-47CA-A518-148FB7AE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97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4087" y="270773"/>
            <a:ext cx="885737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ЗАРАБОТНАЯ ПЛАТА ПЕДАГОГИЧЕСКИХ РАБОТНИКОВ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342983" y="5453489"/>
            <a:ext cx="706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Минобрнауки РД планирует внести изменения в методику распределения субвенций из республиканского бюджета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РД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, предоставляемых местным бюджетам на обеспечение прав граждан на получение общедоступного и бесплатного дошкольного образования в связи с чем возможны изменения условий оплаты труда педагогов.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147" y="1184304"/>
            <a:ext cx="4449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МЕРОПРИЯТИЯ 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ПО ПОВЫШЕНИЮ МИНИМАЛЬНОГО ДОЛЖНОСТНОГО ОКЛАДА ПЕДАГОГИЧЕСКИХ РАБОТНИКОВ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rot="16200000">
            <a:off x="-318276" y="1301827"/>
            <a:ext cx="1397311" cy="369332"/>
            <a:chOff x="2620696" y="1003384"/>
            <a:chExt cx="1397315" cy="36933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Стрелка вправо 13"/>
          <p:cNvSpPr/>
          <p:nvPr/>
        </p:nvSpPr>
        <p:spPr>
          <a:xfrm rot="16200000">
            <a:off x="4726524" y="1370071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694304" y="3297055"/>
            <a:ext cx="3018971" cy="2609900"/>
            <a:chOff x="786213" y="2926941"/>
            <a:chExt cx="3018971" cy="2609900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86213" y="3156853"/>
              <a:ext cx="3018971" cy="2379988"/>
              <a:chOff x="8457475" y="1262744"/>
              <a:chExt cx="3018971" cy="2379988"/>
            </a:xfrm>
          </p:grpSpPr>
          <p:graphicFrame>
            <p:nvGraphicFramePr>
              <p:cNvPr id="29" name="Диаграмма 28"/>
              <p:cNvGraphicFramePr/>
              <p:nvPr>
                <p:extLst>
                  <p:ext uri="{D42A27DB-BD31-4B8C-83A1-F6EECF244321}">
                    <p14:modId xmlns:p14="http://schemas.microsoft.com/office/powerpoint/2010/main" val="2770126447"/>
                  </p:ext>
                </p:extLst>
              </p:nvPr>
            </p:nvGraphicFramePr>
            <p:xfrm>
              <a:off x="8457475" y="1262744"/>
              <a:ext cx="3018971" cy="23799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6" name="Прямоугольник 25"/>
              <p:cNvSpPr/>
              <p:nvPr/>
            </p:nvSpPr>
            <p:spPr>
              <a:xfrm rot="16200000">
                <a:off x="9053051" y="2714211"/>
                <a:ext cx="1010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январ</a:t>
                </a:r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ь</a:t>
                </a: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 rot="16200000">
                <a:off x="9710347" y="2591678"/>
                <a:ext cx="12554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x-non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сентябр</a:t>
                </a:r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ь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1027740" y="3713160"/>
              <a:ext cx="13035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13,4 %</a:t>
              </a:r>
              <a:endParaRPr lang="ru-RU" sz="12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966435" y="2926941"/>
              <a:ext cx="13035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23,4 %</a:t>
              </a:r>
              <a:endParaRPr lang="ru-RU" sz="1200" dirty="0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50863" y="2777705"/>
            <a:ext cx="504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ВЕЛИЧЕН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  </a:t>
            </a:r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ДОЛЖНОСТНЫ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ОКЛА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295061" y="3384721"/>
            <a:ext cx="502943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5000"/>
              </a:lnSpc>
            </a:pPr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ВЫДЕЛЕНЫ ДЕНЕЖНЫЕ СРЕДСТВА</a:t>
            </a:r>
            <a:r>
              <a:rPr lang="ru-RU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МИНФИНОМ РД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НА УВЕЛИЧЕНИЕ ДОЛЖНОСТНЫХ ОКЛАДОВ ПЕДАГОГОВ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 rot="16200000">
            <a:off x="5890497" y="2000330"/>
            <a:ext cx="1397311" cy="369332"/>
            <a:chOff x="2620696" y="1003384"/>
            <a:chExt cx="1397315" cy="36933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620696" y="1035486"/>
              <a:ext cx="1037315" cy="323048"/>
            </a:xfrm>
            <a:prstGeom prst="rect">
              <a:avLst/>
            </a:prstGeom>
            <a:solidFill>
              <a:srgbClr val="075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698211" y="1003384"/>
              <a:ext cx="1319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г. </a:t>
              </a:r>
              <a:r>
                <a:rPr lang="x-non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6791737" y="1878407"/>
            <a:ext cx="3806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 ФОНДА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x-none" dirty="0">
                <a:latin typeface="Arial" panose="020B0604020202020204" pitchFamily="34" charset="0"/>
                <a:cs typeface="Arial" panose="020B0604020202020204" pitchFamily="34" charset="0"/>
              </a:rPr>
              <a:t>ОПЛАТЫ ТРУДА ПЕДАГОГИЧЕСКИХ РАБОТНИКОВ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16200000">
            <a:off x="9330180" y="1930866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966341" y="2298190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x-none" sz="40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8,8%</a:t>
            </a:r>
            <a:endParaRPr lang="ru-RU" sz="4000" b="1" dirty="0">
              <a:solidFill>
                <a:srgbClr val="4472C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6179636" y="950629"/>
            <a:ext cx="5580525" cy="813122"/>
            <a:chOff x="5939549" y="2333915"/>
            <a:chExt cx="5580525" cy="81312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6763344" y="2441672"/>
              <a:ext cx="47567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x-none" dirty="0">
                  <a:latin typeface="Arial" panose="020B0604020202020204" pitchFamily="34" charset="0"/>
                  <a:cs typeface="Arial" panose="020B0604020202020204" pitchFamily="34" charset="0"/>
                </a:rPr>
                <a:t>В РАМКАХ РЕАЛИЗАЦИИ «МАЙСКИХ» УКАЗОВ ПРЕЗИДЕНТА РФ 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549" y="2333915"/>
              <a:ext cx="813122" cy="813122"/>
            </a:xfrm>
            <a:prstGeom prst="rect">
              <a:avLst/>
            </a:prstGeom>
          </p:spPr>
        </p:pic>
      </p:grpSp>
      <p:sp>
        <p:nvSpPr>
          <p:cNvPr id="44" name="Прямоугольник 43"/>
          <p:cNvSpPr/>
          <p:nvPr/>
        </p:nvSpPr>
        <p:spPr>
          <a:xfrm>
            <a:off x="3961693" y="5345138"/>
            <a:ext cx="402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endParaRPr lang="ru-RU" sz="3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342983" y="5408613"/>
            <a:ext cx="7268474" cy="121442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304517" y="4515342"/>
            <a:ext cx="28806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578,3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млн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7" y="4504621"/>
            <a:ext cx="861574" cy="666401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011CB909-952F-4C1A-B92C-8E552870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480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2022 ГОД ОБРАЗОВАНИЯ В РЕСПУБЛИКЕ ДАГЕСТАН 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698580" y="248654"/>
            <a:ext cx="586550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«ЗЕМСКИЙ УЧИТЕЛЬ»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94216" y="1030845"/>
            <a:ext cx="24427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иностранного языка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русского языка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математики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начальных классов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биологии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химии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обществознания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8092" y="5057078"/>
            <a:ext cx="3458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Aft>
                <a:spcPts val="0"/>
              </a:spcAft>
            </a:pPr>
            <a:r>
              <a:rPr lang="ru-RU" sz="48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счет средств ФБ</a:t>
            </a:r>
          </a:p>
          <a:p>
            <a:pPr algn="just" eaLnBrk="0" fontAlgn="base" hangingPunct="0">
              <a:spcAft>
                <a:spcPts val="0"/>
              </a:spcAft>
            </a:pPr>
            <a:r>
              <a:rPr lang="ru-RU" sz="4800" b="1" dirty="0">
                <a:solidFill>
                  <a:srgbClr val="E75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счет средств РБ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79425" y="3788489"/>
            <a:ext cx="3477194" cy="1051378"/>
            <a:chOff x="322048" y="4137251"/>
            <a:chExt cx="3477194" cy="105137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322048" y="4137251"/>
              <a:ext cx="369332" cy="940051"/>
              <a:chOff x="250899" y="3123422"/>
              <a:chExt cx="369332" cy="1911688"/>
            </a:xfrm>
          </p:grpSpPr>
          <p:sp>
            <p:nvSpPr>
              <p:cNvPr id="20" name="Прямоугольник 19"/>
              <p:cNvSpPr/>
              <p:nvPr/>
            </p:nvSpPr>
            <p:spPr>
              <a:xfrm rot="16200000">
                <a:off x="-467810" y="3985170"/>
                <a:ext cx="1768649" cy="331231"/>
              </a:xfrm>
              <a:prstGeom prst="rect">
                <a:avLst/>
              </a:prstGeom>
              <a:solidFill>
                <a:srgbClr val="0750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rot="16200000">
                <a:off x="-478502" y="3852823"/>
                <a:ext cx="18281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 г. 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780042" y="4673103"/>
              <a:ext cx="1113522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ru-RU" sz="4800" b="1" dirty="0">
                  <a:solidFill>
                    <a:srgbClr val="E75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80042" y="4137251"/>
              <a:ext cx="1851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НАПРАВЛЕНЫ</a:t>
              </a:r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505142" y="4488059"/>
              <a:ext cx="2294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педагогических работника 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49133" y="1059874"/>
            <a:ext cx="3397541" cy="1828706"/>
            <a:chOff x="239295" y="910046"/>
            <a:chExt cx="3397541" cy="1828706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239295" y="910046"/>
              <a:ext cx="369332" cy="1828706"/>
              <a:chOff x="233636" y="2839518"/>
              <a:chExt cx="369332" cy="1828706"/>
            </a:xfrm>
          </p:grpSpPr>
          <p:sp>
            <p:nvSpPr>
              <p:cNvPr id="13" name="Прямоугольник 12"/>
              <p:cNvSpPr/>
              <p:nvPr/>
            </p:nvSpPr>
            <p:spPr>
              <a:xfrm rot="16200000">
                <a:off x="-452397" y="3601981"/>
                <a:ext cx="1709160" cy="331231"/>
              </a:xfrm>
              <a:prstGeom prst="rect">
                <a:avLst/>
              </a:prstGeom>
              <a:solidFill>
                <a:srgbClr val="0750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6200000">
                <a:off x="-496051" y="3569205"/>
                <a:ext cx="18287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2020 – 2021 гг. 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831906" y="983544"/>
              <a:ext cx="15776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ЗАМЕЩЕНО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74313" y="1525197"/>
              <a:ext cx="1277225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ru-RU" sz="4800" b="1" dirty="0">
                  <a:solidFill>
                    <a:srgbClr val="E75F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124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861583" y="1352876"/>
              <a:ext cx="17752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вакансий учителей</a:t>
              </a:r>
            </a:p>
          </p:txBody>
        </p:sp>
      </p:grpSp>
      <p:sp>
        <p:nvSpPr>
          <p:cNvPr id="29" name="Стрелка вправо 28"/>
          <p:cNvSpPr/>
          <p:nvPr/>
        </p:nvSpPr>
        <p:spPr>
          <a:xfrm rot="5400000">
            <a:off x="2877784" y="4531816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0" b="365"/>
          <a:stretch/>
        </p:blipFill>
        <p:spPr>
          <a:xfrm>
            <a:off x="5966223" y="1502704"/>
            <a:ext cx="5616719" cy="4951217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DFC8BC3-52C1-4D57-8AB5-DA079B73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9049407" y="206912"/>
            <a:ext cx="244326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9664" y="2605164"/>
            <a:ext cx="50446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«УРОВЕНЬ СООТВЕТСТВИЯ РЕГИОНАЛЬНОЙ СИСТЕМЫ СРЕДНЕГО ПРОФЕССИОНАЛЬНОГО ОБРАЗОВАНИЯ ПОТРЕБНОСТЯМ ЭКОНОМИКИ СУБЪЕКТА РФ (8 МЕСЯЦЕВ 2021 г.), ЕД.» РЕСПУБЛИКА ДАГЕСТАН ЗАНИМАЕТ 73 МЕСТО В СТРАНЕ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                  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61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8644" y="1330985"/>
            <a:ext cx="50657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«ЧИСЛЕННОСТЬ ОБУЧАЮЩИХСЯ ПО АДАПТИРОВАННЫМ ОСНОВНЫМ ОБРАЗОВАТЕЛЬНЫМ ПРОГРАММАМ НАЧАЛЬНОГО ОБЩЕГО, ОСНОВНОГО ОБЩЕГО И СРЕДНЕГО ОБЩЕГО ОБРАЗОВАНИЯ В РАСЧЕТЕ НА 1 УЧИТЕЛЯ-ДЕФЕКТОЛОГА, УЧИТЕЛЯ-ЛОГОПЕДА (2020 г.), ЧЕЛ.» РЕСПУБЛИКА ДАГЕСТАН ЗАНИМАЕТ                         2 МЕСТО В СТРАНЕ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2347" y="3751073"/>
            <a:ext cx="5042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«ДОЛЯ ВНЕБЮДЖЕТНЫХ СРЕДСТВ В ОБЩЕМ ОБЪЕМЕ ФИНАНСИРОВАНИЯ ПРОФЕССИОНАЛЬНЫХ ОБРАЗОВАТЕЛЬНЫХ ОРГАНИЗАЦИЙ (2020 г.), %» РЕСПУБЛИКА ДАГЕСТАН ЗАНИМАЕТ 20 МЕСТО В СТРАНЕ </a:t>
            </a:r>
            <a:r>
              <a:rPr lang="ru-RU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62 БАЛЛА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9153" y="4846969"/>
            <a:ext cx="50446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«ДОЛЯ СРЕДСТВ, ПОЛУЧЕННЫХ ПО ДОГОВОРАМ ОБ ОКАЗАНИИ ОБРАЗОВАТЕЛЬНЫХ УСЛУГ, ЗАКЛЮЧЕННЫМ С ПРЕДПРИЯТИЯМИ И ОРГАНИЗАЦИЯМИ, В ЦЕЛЯХ ПОВЫШЕНИЯ КВАЛИФИКАЦИИ, ПРОФЕССИОНАЛЬНОЙ ПОДГОТОВКИ И ПЕРЕПОДГОТОВКИ РАБОТНИКОВ И СЛУЖАЩИХ, В ОБЩЕМ ОБЪЕМЕ ФИНАНСИРОВАНИЯ ПРОФЕССИОНАЛЬНЫХ ОБРАЗОВАТЕЛЬНЫХ ОРГАНИЗАЦИЙ (2020 г.), %» РЕСПУБЛИКА ДАГЕСТАН ЗАНИМАЕТ                  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82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- 4 БАЛЛА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72415" y="1351213"/>
            <a:ext cx="51319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«ДОЛЯ ПРЕПОДАВАТЕЛЕЙ И МАСТЕРОВ ПРОИЗВОДСТВЕННОГО ОБУЧЕНИЯ ПРОФЕССИОНАЛЬНЫХ ОБРАЗОВАТЕЛЬНЫХ ОРГАНИЗАЦИЙ, ПРОШЕДШИХ ПОВЫШЕНИЕ КВАЛИФИКАЦИИ В РАМКАХ ФЕДЕРАЛЬНОГО ПРОЕКТА «МОЛОДЫЕ ПРОФЕССИОНАЛЫ» (8 МЕСЯЦЕВ 2021 г.), %» РЕСПУБЛИКА ДАГЕСТАН ЗАНИМАЕТ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72415" y="2566942"/>
            <a:ext cx="51319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«ДОЛЯ ПРОФЕССИОНАЛЬНЫХ ОБРАЗОВАТЕЛЬНЫХ ОРГАНИЗАЦИЙ, ПРЕПОДАВАТЕЛИ И МАСТЕРА ПРОИЗВОДСТВЕННОГО ОБУЧЕНИЯ КОТОРЫХ ПРОШЛИ ПОВЫШЕНИЕ КВАЛИФИКАЦИИ В РАМКАХ ФЕДЕРАЛЬНОГО ПРОЕКТА «МОЛОДЫЕ ПРОФЕССИОНАЛЫ»              (8 МЕСЯЦЕВ 2021 г.), %» РЕСПУБЛИКА ДАГЕСТАН ЗАНИМАЕТ                              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1905" y="3713160"/>
            <a:ext cx="51319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«МЕХАНИЗМЫ УПРАВЛЕНИЯ КАЧЕСТВОМ ОБРАЗОВАНИЯ (2021 г.), %» РЕСПУБЛИКА ДАГЕСТАН ЗАНИМАЕТ                       </a:t>
            </a:r>
            <a:r>
              <a:rPr lang="ru-RU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МЕСТО В СТРАНЕ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</a:t>
            </a:r>
            <a:r>
              <a:rPr lang="ru-RU" sz="11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461F4B-F940-464C-A40D-9B900AAE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043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66608" y="278726"/>
            <a:ext cx="11204809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ПРИОРИТЕТНЫЕ ЗАДАЧИ ГОСУДАРСТВЕННОЙ ПОЛИТИКИ В СФЕРЕ ОБРАЗОВАНИЯ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408228" y="3968750"/>
            <a:ext cx="9530572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408228" y="2088375"/>
            <a:ext cx="1920240" cy="980337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675325" y="4875526"/>
            <a:ext cx="1920240" cy="980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3815398" y="2088375"/>
            <a:ext cx="1920240" cy="980337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169013" y="2088375"/>
            <a:ext cx="1946153" cy="980337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493804" y="2082373"/>
            <a:ext cx="1920240" cy="980337"/>
          </a:xfrm>
          <a:prstGeom prst="rect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964591" y="4875525"/>
            <a:ext cx="1920240" cy="980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7216585" y="4875525"/>
            <a:ext cx="2146887" cy="980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endCxn id="14" idx="2"/>
          </p:cNvCxnSpPr>
          <p:nvPr/>
        </p:nvCxnSpPr>
        <p:spPr>
          <a:xfrm flipV="1">
            <a:off x="2368348" y="3068712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4818677" y="3068712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7101491" y="3068712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9453924" y="3068712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8286452" y="3968750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5924711" y="3968750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3635445" y="3959210"/>
            <a:ext cx="0" cy="90003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322188" y="2248634"/>
            <a:ext cx="205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УПРАВЛЕНЧЕСКИМИ КАДРАМИ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748877" y="2276466"/>
            <a:ext cx="205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ФУНКЦИОНАЛЬНОЙ ГРАМОТНОСТИ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086634" y="2199278"/>
            <a:ext cx="208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КОМПЛЕКСНЫЙ ПОДХОД К ПОДГОТОВКЕ ШКОЛЬНИКОВ К УЧАСТИЮ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ВсОШ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413296" y="2433299"/>
            <a:ext cx="2081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ВХОЖДЕНИЕ В 10-КУ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605528" y="4980908"/>
            <a:ext cx="2059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КАЧЕСТВА ДОШКОЛЬНОГО ОБРАЗОВАНИЯ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857523" y="5073240"/>
            <a:ext cx="2059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ОБНОВЛЁННЫХ ФГОС НОО И ООО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184060" y="4925794"/>
            <a:ext cx="2208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НАУЧНО-МЕТОДИЧЕСКОГО И МЕТОДИЧЕСКОГО СОПРОВОЖДЕНИЯ ПЕДАГОГИЧЕСКИХ РАБОТНИКОВ И УПРАВЛЕНЧЕСКИХ КАДРОВ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00F8-F2B7-4FB2-B515-552ECD07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96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5253"/>
            <a:ext cx="12192000" cy="6863253"/>
            <a:chOff x="0" y="-5253"/>
            <a:chExt cx="12192000" cy="686325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" t="20106" b="912"/>
            <a:stretch/>
          </p:blipFill>
          <p:spPr>
            <a:xfrm>
              <a:off x="1" y="-5253"/>
              <a:ext cx="12191999" cy="6863253"/>
            </a:xfrm>
            <a:prstGeom prst="rect">
              <a:avLst/>
            </a:prstGeom>
          </p:spPr>
        </p:pic>
        <p:sp>
          <p:nvSpPr>
            <p:cNvPr id="6" name="Прямоугольный треугольник 5"/>
            <p:cNvSpPr/>
            <p:nvPr/>
          </p:nvSpPr>
          <p:spPr>
            <a:xfrm>
              <a:off x="0" y="3755572"/>
              <a:ext cx="2896521" cy="3102428"/>
            </a:xfrm>
            <a:prstGeom prst="rtTriangle">
              <a:avLst/>
            </a:prstGeom>
            <a:solidFill>
              <a:srgbClr val="2D4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D4257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36" y="198964"/>
            <a:ext cx="6388959" cy="4518531"/>
          </a:xfrm>
          <a:prstGeom prst="rect">
            <a:avLst/>
          </a:prstGeom>
        </p:spPr>
      </p:pic>
      <p:sp>
        <p:nvSpPr>
          <p:cNvPr id="5" name="Прямоугольник с одним усеченным и одним скругленным углом 4"/>
          <p:cNvSpPr/>
          <p:nvPr/>
        </p:nvSpPr>
        <p:spPr>
          <a:xfrm flipH="1">
            <a:off x="-1" y="4025591"/>
            <a:ext cx="2207942" cy="2832410"/>
          </a:xfrm>
          <a:custGeom>
            <a:avLst/>
            <a:gdLst>
              <a:gd name="connsiteX0" fmla="*/ 370122 w 2220686"/>
              <a:gd name="connsiteY0" fmla="*/ 0 h 2552510"/>
              <a:gd name="connsiteX1" fmla="*/ 1850564 w 2220686"/>
              <a:gd name="connsiteY1" fmla="*/ 0 h 2552510"/>
              <a:gd name="connsiteX2" fmla="*/ 2220686 w 2220686"/>
              <a:gd name="connsiteY2" fmla="*/ 370122 h 2552510"/>
              <a:gd name="connsiteX3" fmla="*/ 2220686 w 2220686"/>
              <a:gd name="connsiteY3" fmla="*/ 2552510 h 2552510"/>
              <a:gd name="connsiteX4" fmla="*/ 0 w 2220686"/>
              <a:gd name="connsiteY4" fmla="*/ 2552510 h 2552510"/>
              <a:gd name="connsiteX5" fmla="*/ 0 w 2220686"/>
              <a:gd name="connsiteY5" fmla="*/ 370122 h 2552510"/>
              <a:gd name="connsiteX6" fmla="*/ 370122 w 2220686"/>
              <a:gd name="connsiteY6" fmla="*/ 0 h 2552510"/>
              <a:gd name="connsiteX0" fmla="*/ 370122 w 2231564"/>
              <a:gd name="connsiteY0" fmla="*/ 32657 h 2585167"/>
              <a:gd name="connsiteX1" fmla="*/ 2231564 w 2231564"/>
              <a:gd name="connsiteY1" fmla="*/ 0 h 2585167"/>
              <a:gd name="connsiteX2" fmla="*/ 2220686 w 2231564"/>
              <a:gd name="connsiteY2" fmla="*/ 402779 h 2585167"/>
              <a:gd name="connsiteX3" fmla="*/ 2220686 w 2231564"/>
              <a:gd name="connsiteY3" fmla="*/ 2585167 h 2585167"/>
              <a:gd name="connsiteX4" fmla="*/ 0 w 2231564"/>
              <a:gd name="connsiteY4" fmla="*/ 2585167 h 2585167"/>
              <a:gd name="connsiteX5" fmla="*/ 0 w 2231564"/>
              <a:gd name="connsiteY5" fmla="*/ 402779 h 2585167"/>
              <a:gd name="connsiteX6" fmla="*/ 370122 w 2231564"/>
              <a:gd name="connsiteY6" fmla="*/ 32657 h 2585167"/>
              <a:gd name="connsiteX0" fmla="*/ 370122 w 2220686"/>
              <a:gd name="connsiteY0" fmla="*/ 0 h 2552510"/>
              <a:gd name="connsiteX1" fmla="*/ 2198907 w 2220686"/>
              <a:gd name="connsiteY1" fmla="*/ 0 h 2552510"/>
              <a:gd name="connsiteX2" fmla="*/ 2220686 w 2220686"/>
              <a:gd name="connsiteY2" fmla="*/ 370122 h 2552510"/>
              <a:gd name="connsiteX3" fmla="*/ 2220686 w 2220686"/>
              <a:gd name="connsiteY3" fmla="*/ 2552510 h 2552510"/>
              <a:gd name="connsiteX4" fmla="*/ 0 w 2220686"/>
              <a:gd name="connsiteY4" fmla="*/ 2552510 h 2552510"/>
              <a:gd name="connsiteX5" fmla="*/ 0 w 2220686"/>
              <a:gd name="connsiteY5" fmla="*/ 370122 h 2552510"/>
              <a:gd name="connsiteX6" fmla="*/ 370122 w 2220686"/>
              <a:gd name="connsiteY6" fmla="*/ 0 h 2552510"/>
              <a:gd name="connsiteX0" fmla="*/ 370122 w 2220686"/>
              <a:gd name="connsiteY0" fmla="*/ 10886 h 2563396"/>
              <a:gd name="connsiteX1" fmla="*/ 2220678 w 2220686"/>
              <a:gd name="connsiteY1" fmla="*/ 0 h 2563396"/>
              <a:gd name="connsiteX2" fmla="*/ 2220686 w 2220686"/>
              <a:gd name="connsiteY2" fmla="*/ 381008 h 2563396"/>
              <a:gd name="connsiteX3" fmla="*/ 2220686 w 2220686"/>
              <a:gd name="connsiteY3" fmla="*/ 2563396 h 2563396"/>
              <a:gd name="connsiteX4" fmla="*/ 0 w 2220686"/>
              <a:gd name="connsiteY4" fmla="*/ 2563396 h 2563396"/>
              <a:gd name="connsiteX5" fmla="*/ 0 w 2220686"/>
              <a:gd name="connsiteY5" fmla="*/ 381008 h 2563396"/>
              <a:gd name="connsiteX6" fmla="*/ 370122 w 2220686"/>
              <a:gd name="connsiteY6" fmla="*/ 10886 h 256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0686" h="2563396">
                <a:moveTo>
                  <a:pt x="370122" y="10886"/>
                </a:moveTo>
                <a:lnTo>
                  <a:pt x="2220678" y="0"/>
                </a:lnTo>
                <a:cubicBezTo>
                  <a:pt x="2220681" y="127003"/>
                  <a:pt x="2220683" y="254005"/>
                  <a:pt x="2220686" y="381008"/>
                </a:cubicBezTo>
                <a:lnTo>
                  <a:pt x="2220686" y="2563396"/>
                </a:lnTo>
                <a:lnTo>
                  <a:pt x="0" y="2563396"/>
                </a:lnTo>
                <a:lnTo>
                  <a:pt x="0" y="381008"/>
                </a:lnTo>
                <a:cubicBezTo>
                  <a:pt x="0" y="176595"/>
                  <a:pt x="165709" y="10886"/>
                  <a:pt x="370122" y="10886"/>
                </a:cubicBezTo>
                <a:close/>
              </a:path>
            </a:pathLst>
          </a:custGeom>
          <a:solidFill>
            <a:srgbClr val="223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35159" y="4921712"/>
            <a:ext cx="4820275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МИНИСТЕРСТВО ОБРАЗОВАНИЯ И НАУКИ РЕСПУБЛИКИ ДАГЕСТАН</a:t>
            </a:r>
            <a:endParaRPr lang="ru-RU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-1" y="4995746"/>
            <a:ext cx="2118733" cy="1862254"/>
          </a:xfrm>
          <a:prstGeom prst="rtTriangle">
            <a:avLst/>
          </a:prstGeom>
          <a:solidFill>
            <a:srgbClr val="E75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" y="4089378"/>
            <a:ext cx="1626241" cy="303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90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878483" y="2783943"/>
            <a:ext cx="51379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«ДОЛЯ ОБУЧАЮЩИХСЯ ОБЩЕОБРАЗОВАТЕЛЬНЫХ ОРГАНИЗАЦИЙ И ПРОФЕССИОНАЛЬНЫХ ОБРАЗОВАТЕЛЬНЫХ ОРГАНИЗАЦИЙ, ПРИНЯВШИХ УЧАСТИЕ В СОЦИАЛЬНО-ПСИХОЛОГИЧЕСКОМ ТЕСТИРОВАНИИ НА ВЫЯВЛЕНИЕ РИСКОВ УПОТРЕБЛЕНИЯ НАРКОТИЧЕСКИХ СРЕДСТВ И ПСИХОТРОПНЫХ ВЕЩЕСТВ, В ОБЩЕЙ ЧИСЛЕННОСТИ ОБУЧАЮЩИХСЯ УКАЗАННЫХ ОРГАНИЗАЦИЙ, КОТОРЫЕ МОГЛИ ПРИНЯТЬ УЧАСТИ В ДАННОМ ТЕСТИРОВАНИИ (2020/21 УЧЕБНЫЙ ГОД), %» РЕСПУБЛИКА ДАГЕСТАН ЗАНИМАЕТ </a:t>
            </a:r>
            <a:r>
              <a:rPr lang="ru-RU" sz="1100" b="1" dirty="0"/>
              <a:t>65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83 </a:t>
            </a:r>
            <a:r>
              <a:rPr lang="ru-RU" sz="1100" dirty="0" smtClean="0"/>
              <a:t>БАЛЛА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915" y="1326449"/>
            <a:ext cx="5062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«КАССОВОЕ ИСПОЛНЕНИЕ ПО ИСПОЛЬЗОВАНИЮ МЕЖБЮДЖЕТНЫХ ТРАНСФЕРТОВ, ПРЕДОСТАВЛЯЕМЫХ МИНПРОСВЕЩЕНИЯ РОССИИ (2021 Г.), %» РЕСПУБЛИКА ДАГЕСТАН ЗАНИМАЕТ </a:t>
            </a:r>
            <a:r>
              <a:rPr lang="ru-RU" sz="1100" b="1" dirty="0"/>
              <a:t>81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37 </a:t>
            </a:r>
            <a:r>
              <a:rPr lang="ru-RU" sz="1100" dirty="0" smtClean="0"/>
              <a:t>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915" y="2250321"/>
            <a:ext cx="50624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«ИСПОЛЬЗОВАНИЕ ПОФОВ В СООТВЕТСТВИИ С ЗАЯВКАМИ СУБЪЕКТОВ РФ, ВКЛЮЧЕННЫМИ В КАССОВЫЙ ПЛАН (2021 Г.), %» РЕСПУБЛИКА ДАГЕСТАН ЗАНИМАЕТ </a:t>
            </a:r>
            <a:r>
              <a:rPr lang="ru-RU" sz="1100" b="1" dirty="0"/>
              <a:t>73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40 </a:t>
            </a:r>
            <a:r>
              <a:rPr lang="ru-RU" sz="1100" dirty="0" smtClean="0"/>
              <a:t>БАЛЛОВ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915" y="3000708"/>
            <a:ext cx="50624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«ВЫПОЛНЕНИЕ ПЛАНА МЕРОПРИЯТИЙ РЕАЛИЗАЦИИ РЕГИОНАЛЬНЫХ ПРОЕКТОВ (2 КВАРТАЛ 2021 Г.), ЕД.» РЕСПУБЛИКА ДАГЕСТАН ЗАНИМАЕТ </a:t>
            </a:r>
            <a:r>
              <a:rPr lang="ru-RU" sz="1100" b="1" dirty="0"/>
              <a:t>75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86 </a:t>
            </a:r>
            <a:r>
              <a:rPr lang="ru-RU" sz="1100" dirty="0" smtClean="0"/>
              <a:t>БАЛЛОВ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915" y="3808792"/>
            <a:ext cx="5062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«СОБЛЮДЕНИЕ СРОКОВ СДАЧИ ОТЧЕТНОСТИ ПО РЕГИОНАЛЬНЫМ ПРОЕКТАМ В СИСТЕМЕ УПРАВЛЕНИЯ ОБЩЕСТВЕННЫМИ ФИНАНСАМИ «ЭЛЕКТРОННЫЙ БЮДЖЕТ» (2 КВАРТАЛ 2021 Г.), ЕД.» РЕСПУБЛИКА ДАГЕСТАН ЗАНИМАЕТ </a:t>
            </a:r>
            <a:r>
              <a:rPr lang="ru-RU" sz="1100" b="1" dirty="0"/>
              <a:t>70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- 100 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78483" y="1372615"/>
            <a:ext cx="5137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«ДОЛЯ ОБЩЕОБРАЗОВАТЕЛЬНЫХ ОРГАНИЗАЦИЙ И ПРОФЕССИОНАЛЬНЫХ ОБРАЗОВАТЕЛЬНЫХ ОРГАНИЗАЦИЙ, ОБУЧАЮЩИЕСЯ КОТОРЫХ ПРИНЯЛИ УЧАСТИЕ В СОЦИАЛЬНО-ПСИХОЛОГИЧЕСКОМ ТЕСТИРОВАНИИ НА ВЫЯВЛЕНИЕ РИСКОВ УПОТРЕБЛЕНИЯ НАРКОТИЧЕСКИХ СРЕДСТВ И ПСИХОТРОПНЫХ ВЕЩЕСТВ, В ОБЩЕМ ЧИСЛЕ УКАЗАННЫХ ОРГАНИЗАЦИЙ (2020/21 УЧЕБНЫЙ ГОД), %» РЕСПУБЛИКА ДАГЕСТАН ЗАНИМАЕТ </a:t>
            </a:r>
            <a:r>
              <a:rPr lang="ru-RU" sz="1100" b="1" dirty="0"/>
              <a:t>85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87 </a:t>
            </a:r>
            <a:r>
              <a:rPr lang="ru-RU" sz="1100" dirty="0" smtClean="0"/>
              <a:t>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78483" y="4195272"/>
            <a:ext cx="5137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«ДОЛЯ СЛУШАТЕЛЕЙ СУБЪЕКТА РОССИЙСКОЙ ФЕДЕРАЦИИ, ПРОШЕДШИХ ОБУЧЕНИЕ ПО ПРОГРАММАМ ИЗ ФЕДЕРАЛЬНОГО РЕЕСТРА ОБРАЗОВАТЕЛЬНЫХ ПРОГРАММ ДОПОЛНИТЕЛЬНОГО ПРОФЕССИОНАЛЬНОГО ОБРАЗОВАНИЯ, В ОБЩЕЙ ЧИСЛЕННОСТИ СЛУШАТЕЛЕЙ СУБЪЕКТА РОССИЙСКОЙ ФЕДЕРАЦИИ, ПРОШЕДШИХ ПРОГРАММЫ ПОВЫШЕНИЯ КВАЛИФИКАЦИИ (8 МЕСЯЦЕВ 2021 Г.), %» РЕСПУБЛИКА ДАГЕСТАН ЗАНИМАЕТ </a:t>
            </a:r>
            <a:r>
              <a:rPr lang="ru-RU" sz="1100" b="1" dirty="0"/>
              <a:t>6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47 </a:t>
            </a:r>
            <a:r>
              <a:rPr lang="ru-RU" sz="1100" dirty="0" smtClean="0"/>
              <a:t>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915" y="4717946"/>
            <a:ext cx="5131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E75F5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/>
              <a:t>«СОБЛЮДЕНИЕ КАЧЕСТВА ПРЕДОСТАВЛЯЕМОЙ ОТЧЕТНОСТИ ПО РЕГИОНАЛЬНЫМ ПРОЕКТАМ В СИСТЕМЕ УПРАВЛЕНИЯ ОБЩЕСТВЕННЫМИ ФИНАНСАМИ «ЭЛЕКТРОННЫЙ БЮДЖЕТ» (2 КВАРТАЛ 2021 Г.), ЕД.» РЕСПУБЛИКА ДАГЕСТАН ЗАНИМАЕТ </a:t>
            </a:r>
            <a:r>
              <a:rPr lang="ru-RU" sz="1100" b="1" dirty="0"/>
              <a:t>70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</a:t>
            </a:r>
            <a:r>
              <a:rPr lang="ru-RU" sz="1100" dirty="0"/>
              <a:t>74 </a:t>
            </a:r>
            <a:r>
              <a:rPr lang="ru-RU" sz="1100" dirty="0" smtClean="0"/>
              <a:t>БАЛЛА</a:t>
            </a:r>
            <a:endParaRPr lang="ru-RU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3379" y="129061"/>
            <a:ext cx="10431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ИТОГИ ДОСТИЖЕНИЯ ОБРАЗОВАТЕЛЬНЫХ И ВОСПИТАТЕЛЬНЫХ РЕЗУЛЬТАТОВ </a:t>
            </a:r>
            <a:r>
              <a:rPr lang="ru-RU" sz="2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 МЕСТО В СТРАНЕ </a:t>
            </a:r>
            <a:r>
              <a:rPr lang="ru-RU" sz="2400" b="1" dirty="0" smtClean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</a:t>
            </a:r>
            <a:r>
              <a:rPr lang="ru-RU" sz="2400" b="1" dirty="0" smtClean="0">
                <a:solidFill>
                  <a:srgbClr val="07508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БАЛЛОВ</a:t>
            </a:r>
            <a:endParaRPr lang="ru-RU" sz="2400" b="1" dirty="0">
              <a:solidFill>
                <a:srgbClr val="07508B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78483" y="5606601"/>
            <a:ext cx="51379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b="1" dirty="0">
                <a:solidFill>
                  <a:srgbClr val="E75F5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ПОКАЗАТЕЛЮ 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dirty="0"/>
              <a:t>«КАЧЕСТВО ФОРМИРОВАНИЯ ПОКАЗАТЕЛЕЙ ФЕДЕРАЛЬНОЙ ИНФОРМАЦИОННОЙ СИСТЕМЫ ДОСТУПНОСТИ ДОШКОЛЬНОГО ОБРАЗОВАНИЯ (8 МЕСЯЦЕВ 2021 Г.), БАЛЛ» РЕСПУБЛИКА ДАГЕСТАН ЗАНИМАЕТ </a:t>
            </a:r>
            <a:r>
              <a:rPr lang="ru-RU" sz="1100" b="1" dirty="0"/>
              <a:t>27</a:t>
            </a:r>
            <a:r>
              <a:rPr lang="ru-RU" sz="1100" dirty="0"/>
              <a:t> МЕСТО В СТРАНЕ </a:t>
            </a:r>
            <a:r>
              <a:rPr lang="ru-RU" sz="1100" dirty="0" smtClean="0"/>
              <a:t>- 100 БАЛЛОВ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8BC1F6BB-767C-426B-A105-86AD377A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66058" y="116632"/>
            <a:ext cx="1075843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400" b="1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dirty="0"/>
              <a:t>РЕЗУЛЬТАТЫ ОЦЕНКИ МУНИЦИПАЛЬНЫХ МЕХАНИЗМОВ УПРАВЛЕНИЯ КАЧЕСТВОМ ОБЩЕГО ОБРАЗОВАНИЯ В 2021 году</a:t>
            </a:r>
          </a:p>
          <a:p>
            <a:r>
              <a:rPr lang="ru-RU" dirty="0">
                <a:solidFill>
                  <a:srgbClr val="07508B"/>
                </a:solidFill>
              </a:rPr>
              <a:t>(В % ОТ МАКСИМАЛЬНЫХ БАЛЛОВ)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1343" y="1463294"/>
            <a:ext cx="3921349" cy="5259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1.1. Система оценки качества подготовки обучающихся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1.2. Система работы со школами с низкими результатами обучения и/или школами, функционирующими в неблагоприятных социальных условиях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1.3. Система выявления, поддержки и развития способностей и талантов у детей и молодёжи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1.4. Система работы по самоопределению и профессиональной ориентации обучающихся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2.1. Система объективности процедур оценки качества образования и олимпиад школьников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2.2. Система мониторинга эффективности руководителей всех образовательных организаций региона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2.3. Система мониторинга качества дополнительного профессионального образования педагогических работников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2.4. Система методической работы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2.5. Система организации воспитания и социализации обучающихся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A460D3-0779-3B4A-BAD4-1DBE7DBDF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450651"/>
            <a:ext cx="6887591" cy="52599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93CE81-D0B3-4F98-BD45-6875C574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9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1344" y="1463294"/>
            <a:ext cx="3826304" cy="5259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Направления: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1.1. Система оценки качества подготовки обучающихся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1.2. Система работы со школами с низкими результатами обучения и/или школами, функционирующими в неблагоприятных социальных условиях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1.3. Система выявления, поддержки и развития способностей и талантов у детей и молодёжи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1.4. Система работы по самоопределению и профессиональной ориентации обучающихся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2.1. Система объективности процедур оценки качества образования и олимпиад школьников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2.2. Система мониторинга эффективности руководителей всех образовательных организаций региона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2.3. Система мониторинга качества дополнительного профессионального образования педагогических работников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2.4. Система методической работы</a:t>
            </a:r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2.5. Система организации воспитания и социализации обучающихся</a:t>
            </a:r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6DF890-9A14-BE47-B413-1C93A6E5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48" y="2607952"/>
            <a:ext cx="7365742" cy="22295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66058" y="116632"/>
            <a:ext cx="1075843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400" b="1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ru-RU" dirty="0"/>
              <a:t>РЕЗУЛЬТАТЫ ОЦЕНКИ МУНИЦИПАЛЬНЫХ МЕХАНИЗМОВ УПРАВЛЕНИЯ КАЧЕСТВОМ ОБЩЕГО ОБРАЗОВАНИЯ В 2021 ГОДУ</a:t>
            </a:r>
          </a:p>
          <a:p>
            <a:r>
              <a:rPr lang="ru-RU" dirty="0">
                <a:solidFill>
                  <a:srgbClr val="07508B"/>
                </a:solidFill>
              </a:rPr>
              <a:t>(В % ОТ МАКСИМАЛЬНЫХ БАЛЛОВ)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580ED-EF9B-4E6A-AF16-66BC01FC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4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079947" y="3028045"/>
            <a:ext cx="3822517" cy="2129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1324494" y="0"/>
            <a:ext cx="867506" cy="6731391"/>
            <a:chOff x="11324494" y="0"/>
            <a:chExt cx="867506" cy="673139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8" t="9231" r="32059" b="42154"/>
            <a:stretch/>
          </p:blipFill>
          <p:spPr>
            <a:xfrm>
              <a:off x="11324494" y="0"/>
              <a:ext cx="867506" cy="85310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 rot="16200000">
              <a:off x="8741683" y="3536189"/>
              <a:ext cx="603646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>
                  <a:solidFill>
                    <a:srgbClr val="075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D7D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 ГОД ОБРАЗОВАНИЯ В РЕСПУБЛИКЕ ДАГЕСТАН 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18" y="1845691"/>
            <a:ext cx="861574" cy="666401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876511" y="217757"/>
            <a:ext cx="651595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ФИНАНСИРОВАНИЕ И СТРОИТЕЛЬСТВО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80577" y="3379445"/>
            <a:ext cx="94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 г.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040469" y="3377407"/>
            <a:ext cx="2301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54,3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млрд руб.</a:t>
            </a:r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 rot="16200000">
            <a:off x="3348127" y="3136860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020585" y="357673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3,5% </a:t>
            </a:r>
            <a:endParaRPr lang="ru-RU" sz="28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414210" y="4394243"/>
            <a:ext cx="94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г.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054330" y="4420304"/>
            <a:ext cx="2301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E75F5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55,4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млрд руб.</a:t>
            </a:r>
            <a:endParaRPr lang="ru-RU" dirty="0"/>
          </a:p>
        </p:txBody>
      </p:sp>
      <p:sp>
        <p:nvSpPr>
          <p:cNvPr id="32" name="Стрелка вправо 31"/>
          <p:cNvSpPr/>
          <p:nvPr/>
        </p:nvSpPr>
        <p:spPr>
          <a:xfrm rot="16200000">
            <a:off x="3324322" y="4140089"/>
            <a:ext cx="921825" cy="896063"/>
          </a:xfrm>
          <a:prstGeom prst="rightArrow">
            <a:avLst/>
          </a:prstGeom>
          <a:solidFill>
            <a:srgbClr val="D7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83961" y="4634689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2% </a:t>
            </a:r>
            <a:endParaRPr lang="ru-RU" sz="28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80850" y="1999594"/>
            <a:ext cx="3204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ОБЪЕМ СРЕДСТВ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21199" y="2396097"/>
            <a:ext cx="3398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реализацию мероприятий 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сфере образования</a:t>
            </a:r>
            <a:endParaRPr lang="ru-RU" sz="1600" dirty="0"/>
          </a:p>
        </p:txBody>
      </p:sp>
      <p:grpSp>
        <p:nvGrpSpPr>
          <p:cNvPr id="63" name="Группа 62"/>
          <p:cNvGrpSpPr/>
          <p:nvPr/>
        </p:nvGrpSpPr>
        <p:grpSpPr>
          <a:xfrm>
            <a:off x="6348413" y="849370"/>
            <a:ext cx="4206360" cy="1705737"/>
            <a:chOff x="960200" y="4116933"/>
            <a:chExt cx="4206360" cy="1705737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262" y="4191269"/>
              <a:ext cx="975298" cy="672789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960200" y="4116933"/>
              <a:ext cx="41901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НАЦИОНАЛЬНЫЕ ПРОЕКТЫ «ОБРАЗОВАНИЕ» </a:t>
              </a:r>
            </a:p>
            <a:p>
              <a:r>
                <a:rPr lang="ru-RU" sz="16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 «ДЕМОГРАФИЯ»</a:t>
              </a:r>
            </a:p>
            <a:p>
              <a:endParaRPr lang="ru-RU" sz="1600" dirty="0">
                <a:solidFill>
                  <a:srgbClr val="07508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054532" y="5114784"/>
              <a:ext cx="2994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ВСЕГО - </a:t>
              </a:r>
              <a:r>
                <a:rPr lang="ru-RU" sz="4000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9,7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млрд руб.</a:t>
              </a:r>
              <a:endParaRPr lang="ru-RU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348413" y="4981476"/>
            <a:ext cx="5743110" cy="1415835"/>
            <a:chOff x="5732772" y="3828168"/>
            <a:chExt cx="5743110" cy="1415835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374" y="3874567"/>
              <a:ext cx="849064" cy="849064"/>
            </a:xfrm>
            <a:prstGeom prst="rect">
              <a:avLst/>
            </a:prstGeom>
          </p:spPr>
        </p:pic>
        <p:sp>
          <p:nvSpPr>
            <p:cNvPr id="60" name="Прямоугольник 59"/>
            <p:cNvSpPr/>
            <p:nvPr/>
          </p:nvSpPr>
          <p:spPr>
            <a:xfrm>
              <a:off x="5750085" y="4105230"/>
              <a:ext cx="461888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32 объекта</a:t>
              </a:r>
            </a:p>
            <a:p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школ на </a:t>
              </a:r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3 974 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уч. мест </a:t>
              </a:r>
            </a:p>
            <a:p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20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детских садов на </a:t>
              </a:r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2 039 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мест 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732772" y="3828168"/>
              <a:ext cx="57431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ПОЛУЧИЛИ ЛИЦЕНЗИЮ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369972" y="2822140"/>
            <a:ext cx="4780986" cy="2099244"/>
            <a:chOff x="5720916" y="1088660"/>
            <a:chExt cx="4780986" cy="143067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5721808" y="1380566"/>
              <a:ext cx="461888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58 объектов </a:t>
              </a:r>
            </a:p>
            <a:p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школ на </a:t>
              </a:r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5 927 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уч. мест </a:t>
              </a:r>
            </a:p>
            <a:p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39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детских садов на </a:t>
              </a:r>
              <a:r>
                <a:rPr lang="ru-RU" b="1" dirty="0">
                  <a:solidFill>
                    <a:srgbClr val="E75F5B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5 149 </a:t>
              </a:r>
              <a:r>
                <a:rPr lang="ru-RU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мест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5720916" y="1088660"/>
              <a:ext cx="47809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07508B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ВЫДАНЫ РАЗРЕШЕНИЯ НА ВВОД В ЭКСПЛУАТАЦИЮ</a:t>
              </a: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881" y="1173945"/>
              <a:ext cx="662713" cy="646582"/>
            </a:xfrm>
            <a:prstGeom prst="rect">
              <a:avLst/>
            </a:prstGeom>
          </p:spPr>
        </p:pic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4BA6423C-B5ED-4101-9DBB-11226323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14B-17E1-4FDD-A833-7C3C2CF81D7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23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4969</Words>
  <Application>Microsoft Office PowerPoint</Application>
  <PresentationFormat>Широкоэкранный</PresentationFormat>
  <Paragraphs>776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1" baseType="lpstr">
      <vt:lpstr>Arial</vt:lpstr>
      <vt:lpstr>Arial Black</vt:lpstr>
      <vt:lpstr>Arial Unicode MS</vt:lpstr>
      <vt:lpstr>Calibri</vt:lpstr>
      <vt:lpstr>Calibri Light</vt:lpstr>
      <vt:lpstr>Roboto</vt:lpstr>
      <vt:lpstr>Roboto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Штрилиц</dc:creator>
  <cp:lastModifiedBy>User</cp:lastModifiedBy>
  <cp:revision>196</cp:revision>
  <dcterms:created xsi:type="dcterms:W3CDTF">2022-03-21T07:59:13Z</dcterms:created>
  <dcterms:modified xsi:type="dcterms:W3CDTF">2022-04-19T06:31:53Z</dcterms:modified>
</cp:coreProperties>
</file>